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257" r:id="rId3"/>
    <p:sldId id="258" r:id="rId4"/>
    <p:sldId id="261" r:id="rId5"/>
    <p:sldId id="264" r:id="rId6"/>
    <p:sldId id="266" r:id="rId7"/>
    <p:sldId id="268" r:id="rId8"/>
    <p:sldId id="269" r:id="rId9"/>
    <p:sldId id="270" r:id="rId10"/>
    <p:sldId id="271" r:id="rId11"/>
    <p:sldId id="336" r:id="rId12"/>
    <p:sldId id="345" r:id="rId13"/>
    <p:sldId id="344" r:id="rId14"/>
    <p:sldId id="343" r:id="rId15"/>
    <p:sldId id="342" r:id="rId16"/>
    <p:sldId id="341" r:id="rId17"/>
    <p:sldId id="340" r:id="rId18"/>
    <p:sldId id="338" r:id="rId19"/>
    <p:sldId id="337" r:id="rId20"/>
    <p:sldId id="353" r:id="rId21"/>
    <p:sldId id="354" r:id="rId22"/>
    <p:sldId id="357" r:id="rId23"/>
    <p:sldId id="356" r:id="rId24"/>
    <p:sldId id="358" r:id="rId25"/>
    <p:sldId id="355" r:id="rId26"/>
    <p:sldId id="346" r:id="rId27"/>
    <p:sldId id="349" r:id="rId28"/>
    <p:sldId id="348" r:id="rId29"/>
    <p:sldId id="347" r:id="rId30"/>
    <p:sldId id="335" r:id="rId31"/>
    <p:sldId id="332" r:id="rId32"/>
    <p:sldId id="272" r:id="rId33"/>
    <p:sldId id="273" r:id="rId34"/>
    <p:sldId id="275" r:id="rId35"/>
    <p:sldId id="276" r:id="rId36"/>
    <p:sldId id="277" r:id="rId37"/>
    <p:sldId id="278" r:id="rId38"/>
    <p:sldId id="279" r:id="rId39"/>
    <p:sldId id="280" r:id="rId40"/>
    <p:sldId id="281" r:id="rId41"/>
    <p:sldId id="282" r:id="rId42"/>
    <p:sldId id="284" r:id="rId43"/>
    <p:sldId id="285" r:id="rId44"/>
    <p:sldId id="287" r:id="rId45"/>
    <p:sldId id="292" r:id="rId46"/>
    <p:sldId id="286" r:id="rId47"/>
    <p:sldId id="283" r:id="rId48"/>
    <p:sldId id="288" r:id="rId49"/>
    <p:sldId id="289" r:id="rId50"/>
    <p:sldId id="290" r:id="rId51"/>
    <p:sldId id="291" r:id="rId52"/>
    <p:sldId id="295" r:id="rId53"/>
    <p:sldId id="294" r:id="rId54"/>
    <p:sldId id="296" r:id="rId55"/>
    <p:sldId id="298" r:id="rId56"/>
    <p:sldId id="299" r:id="rId57"/>
    <p:sldId id="333" r:id="rId58"/>
    <p:sldId id="300" r:id="rId59"/>
    <p:sldId id="302" r:id="rId60"/>
    <p:sldId id="303" r:id="rId61"/>
    <p:sldId id="324" r:id="rId62"/>
    <p:sldId id="325" r:id="rId63"/>
    <p:sldId id="326" r:id="rId64"/>
    <p:sldId id="327" r:id="rId65"/>
    <p:sldId id="304" r:id="rId66"/>
    <p:sldId id="318" r:id="rId67"/>
    <p:sldId id="317" r:id="rId68"/>
    <p:sldId id="321" r:id="rId69"/>
    <p:sldId id="316" r:id="rId70"/>
    <p:sldId id="315" r:id="rId71"/>
    <p:sldId id="320" r:id="rId72"/>
    <p:sldId id="319" r:id="rId73"/>
    <p:sldId id="322" r:id="rId74"/>
    <p:sldId id="323" r:id="rId75"/>
    <p:sldId id="328" r:id="rId76"/>
    <p:sldId id="329" r:id="rId77"/>
    <p:sldId id="334" r:id="rId78"/>
    <p:sldId id="359" r:id="rId79"/>
    <p:sldId id="360" r:id="rId80"/>
  </p:sldIdLst>
  <p:sldSz cx="141732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FFFFF"/>
    <a:srgbClr val="5B9BD5"/>
    <a:srgbClr val="07C1B8"/>
    <a:srgbClr val="FAFAFA"/>
    <a:srgbClr val="E9EBEE"/>
    <a:srgbClr val="4267B2"/>
    <a:srgbClr val="000000"/>
    <a:srgbClr val="CE6E6C"/>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84" y="1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31.xml"/><Relationship Id="rId1" Type="http://schemas.microsoft.com/office/2011/relationships/chartStyle" Target="style31.xml"/></Relationships>
</file>

<file path=ppt/charts/_rels/chart4.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E:\Mohak\College\College%20Sem%206\Major%20Project\Analysis.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217536401025929E-2"/>
          <c:y val="0.23082641308476781"/>
          <c:w val="0.94356492719794816"/>
          <c:h val="0.74693700619959769"/>
        </c:manualLayout>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dLbls>
            <c:dLbl>
              <c:idx val="0"/>
              <c:layout>
                <c:manualLayout>
                  <c:x val="7.6956771028364214E-3"/>
                  <c:y val="0.11642510198298378"/>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A05-4318-A77A-674D6E0F0C0C}"/>
                </c:ext>
              </c:extLst>
            </c:dLbl>
            <c:dLbl>
              <c:idx val="1"/>
              <c:layout>
                <c:manualLayout>
                  <c:x val="2.5652305819113541E-3"/>
                  <c:y val="0.11383490822378166"/>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A05-4318-A77A-674D6E0F0C0C}"/>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bg1"/>
                    </a:solidFill>
                    <a:latin typeface="Arial Rounded MT Bold" panose="020F0704030504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Questionnaire!$A$10:$A$11</c:f>
              <c:strCache>
                <c:ptCount val="2"/>
                <c:pt idx="0">
                  <c:v>Male </c:v>
                </c:pt>
                <c:pt idx="1">
                  <c:v>Female</c:v>
                </c:pt>
              </c:strCache>
            </c:strRef>
          </c:cat>
          <c:val>
            <c:numRef>
              <c:f>Questionnaire!$B$10:$B$11</c:f>
              <c:numCache>
                <c:formatCode>General</c:formatCode>
                <c:ptCount val="2"/>
                <c:pt idx="0">
                  <c:v>84</c:v>
                </c:pt>
                <c:pt idx="1">
                  <c:v>66</c:v>
                </c:pt>
              </c:numCache>
            </c:numRef>
          </c:val>
          <c:extLst>
            <c:ext xmlns:c16="http://schemas.microsoft.com/office/drawing/2014/chart" uri="{C3380CC4-5D6E-409C-BE32-E72D297353CC}">
              <c16:uniqueId val="{00000000-3A05-4318-A77A-674D6E0F0C0C}"/>
            </c:ext>
          </c:extLst>
        </c:ser>
        <c:dLbls>
          <c:showLegendKey val="0"/>
          <c:showVal val="0"/>
          <c:showCatName val="0"/>
          <c:showSerName val="0"/>
          <c:showPercent val="0"/>
          <c:showBubbleSize val="0"/>
        </c:dLbls>
        <c:gapWidth val="315"/>
        <c:overlap val="-40"/>
        <c:axId val="2075309008"/>
        <c:axId val="2075302352"/>
      </c:barChart>
      <c:catAx>
        <c:axId val="2075309008"/>
        <c:scaling>
          <c:orientation val="minMax"/>
        </c:scaling>
        <c:delete val="1"/>
        <c:axPos val="b"/>
        <c:numFmt formatCode="General" sourceLinked="1"/>
        <c:majorTickMark val="none"/>
        <c:minorTickMark val="none"/>
        <c:tickLblPos val="nextTo"/>
        <c:crossAx val="2075302352"/>
        <c:crosses val="autoZero"/>
        <c:auto val="1"/>
        <c:lblAlgn val="ctr"/>
        <c:lblOffset val="100"/>
        <c:noMultiLvlLbl val="0"/>
      </c:catAx>
      <c:valAx>
        <c:axId val="2075302352"/>
        <c:scaling>
          <c:orientation val="minMax"/>
        </c:scaling>
        <c:delete val="1"/>
        <c:axPos val="l"/>
        <c:numFmt formatCode="General" sourceLinked="1"/>
        <c:majorTickMark val="none"/>
        <c:minorTickMark val="none"/>
        <c:tickLblPos val="nextTo"/>
        <c:crossAx val="2075309008"/>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r>
              <a:rPr lang="en-US" sz="1800" b="1" dirty="0" smtClean="0">
                <a:solidFill>
                  <a:schemeClr val="bg1"/>
                </a:solidFill>
                <a:effectLst/>
              </a:rPr>
              <a:t>Do you find any institution’s advertisements on the following educational sites? </a:t>
            </a:r>
            <a:endParaRPr lang="en-US" dirty="0">
              <a:solidFill>
                <a:schemeClr val="bg1"/>
              </a:solidFill>
              <a:effectLst/>
            </a:endParaRP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dLbls>
            <c:dLbl>
              <c:idx val="0"/>
              <c:tx>
                <c:rich>
                  <a:bodyPr/>
                  <a:lstStyle/>
                  <a:p>
                    <a:fld id="{4BDFABF2-5010-4BCB-B19E-592074A54C6A}"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7DA-4BB5-A858-EFD1DD8069F5}"/>
                </c:ext>
              </c:extLst>
            </c:dLbl>
            <c:dLbl>
              <c:idx val="1"/>
              <c:tx>
                <c:rich>
                  <a:bodyPr/>
                  <a:lstStyle/>
                  <a:p>
                    <a:fld id="{DFBBA9ED-6C1E-4158-9461-4C7A78083C2B}"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E7DA-4BB5-A858-EFD1DD8069F5}"/>
                </c:ext>
              </c:extLst>
            </c:dLbl>
            <c:dLbl>
              <c:idx val="2"/>
              <c:tx>
                <c:rich>
                  <a:bodyPr/>
                  <a:lstStyle/>
                  <a:p>
                    <a:fld id="{6FB7B055-AF9F-4F38-A402-F2BECEC3A71C}"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7DA-4BB5-A858-EFD1DD8069F5}"/>
                </c:ext>
              </c:extLst>
            </c:dLbl>
            <c:dLbl>
              <c:idx val="3"/>
              <c:tx>
                <c:rich>
                  <a:bodyPr/>
                  <a:lstStyle/>
                  <a:p>
                    <a:fld id="{9E2232CB-641F-4324-8801-12A1445D130A}"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E7DA-4BB5-A858-EFD1DD8069F5}"/>
                </c:ext>
              </c:extLst>
            </c:dLbl>
            <c:dLbl>
              <c:idx val="4"/>
              <c:tx>
                <c:rich>
                  <a:bodyPr/>
                  <a:lstStyle/>
                  <a:p>
                    <a:fld id="{7E1600EA-DD3B-4DE9-86A5-989572A5DF6D}"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7DA-4BB5-A858-EFD1DD8069F5}"/>
                </c:ext>
              </c:extLst>
            </c:dLbl>
            <c:dLbl>
              <c:idx val="5"/>
              <c:tx>
                <c:rich>
                  <a:bodyPr/>
                  <a:lstStyle/>
                  <a:p>
                    <a:fld id="{7A77210D-3C1F-4172-A880-6CFF30FB9AD0}"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E7DA-4BB5-A858-EFD1DD8069F5}"/>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Questionnaire!$A$68:$A$73</c:f>
              <c:strCache>
                <c:ptCount val="6"/>
                <c:pt idx="0">
                  <c:v>Meritnation    </c:v>
                </c:pt>
                <c:pt idx="1">
                  <c:v>SlideShare    </c:v>
                </c:pt>
                <c:pt idx="2">
                  <c:v>College duniya    </c:v>
                </c:pt>
                <c:pt idx="3">
                  <c:v>Shiksha.com    </c:v>
                </c:pt>
                <c:pt idx="4">
                  <c:v>Career Launcher</c:v>
                </c:pt>
                <c:pt idx="5">
                  <c:v>None of the above </c:v>
                </c:pt>
              </c:strCache>
            </c:strRef>
          </c:cat>
          <c:val>
            <c:numRef>
              <c:f>Questionnaire!$C$68:$C$73</c:f>
              <c:numCache>
                <c:formatCode>General</c:formatCode>
                <c:ptCount val="6"/>
                <c:pt idx="0">
                  <c:v>2</c:v>
                </c:pt>
                <c:pt idx="1">
                  <c:v>8</c:v>
                </c:pt>
                <c:pt idx="2">
                  <c:v>32</c:v>
                </c:pt>
                <c:pt idx="3">
                  <c:v>46</c:v>
                </c:pt>
                <c:pt idx="4">
                  <c:v>38</c:v>
                </c:pt>
                <c:pt idx="5">
                  <c:v>30</c:v>
                </c:pt>
              </c:numCache>
            </c:numRef>
          </c:val>
          <c:extLst>
            <c:ext xmlns:c16="http://schemas.microsoft.com/office/drawing/2014/chart" uri="{C3380CC4-5D6E-409C-BE32-E72D297353CC}">
              <c16:uniqueId val="{00000000-E7DA-4BB5-A858-EFD1DD8069F5}"/>
            </c:ext>
          </c:extLst>
        </c:ser>
        <c:dLbls>
          <c:showLegendKey val="0"/>
          <c:showVal val="0"/>
          <c:showCatName val="0"/>
          <c:showSerName val="0"/>
          <c:showPercent val="0"/>
          <c:showBubbleSize val="0"/>
        </c:dLbls>
        <c:gapWidth val="182"/>
        <c:overlap val="-50"/>
        <c:axId val="2100064736"/>
        <c:axId val="2100060160"/>
      </c:barChart>
      <c:catAx>
        <c:axId val="2100064736"/>
        <c:scaling>
          <c:orientation val="maxMin"/>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100060160"/>
        <c:crosses val="autoZero"/>
        <c:auto val="1"/>
        <c:lblAlgn val="ctr"/>
        <c:lblOffset val="100"/>
        <c:noMultiLvlLbl val="0"/>
      </c:catAx>
      <c:valAx>
        <c:axId val="2100060160"/>
        <c:scaling>
          <c:orientation val="minMax"/>
        </c:scaling>
        <c:delete val="1"/>
        <c:axPos val="t"/>
        <c:numFmt formatCode="General" sourceLinked="1"/>
        <c:majorTickMark val="none"/>
        <c:minorTickMark val="none"/>
        <c:tickLblPos val="nextTo"/>
        <c:crossAx val="2100064736"/>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'1.9'!$A$4</c:f>
              <c:strCache>
                <c:ptCount val="1"/>
                <c:pt idx="0">
                  <c:v>Facebook</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'1.9'!$B$3:$F$3</c:f>
              <c:strCache>
                <c:ptCount val="5"/>
                <c:pt idx="0">
                  <c:v>0</c:v>
                </c:pt>
                <c:pt idx="1">
                  <c:v>0 to 1</c:v>
                </c:pt>
                <c:pt idx="2">
                  <c:v>1 to 2</c:v>
                </c:pt>
                <c:pt idx="3">
                  <c:v>2 to 3 </c:v>
                </c:pt>
                <c:pt idx="4">
                  <c:v>More than 3</c:v>
                </c:pt>
              </c:strCache>
            </c:strRef>
          </c:cat>
          <c:val>
            <c:numRef>
              <c:f>'1.9'!$B$4:$F$4</c:f>
              <c:numCache>
                <c:formatCode>General</c:formatCode>
                <c:ptCount val="5"/>
                <c:pt idx="0">
                  <c:v>33</c:v>
                </c:pt>
                <c:pt idx="1">
                  <c:v>30</c:v>
                </c:pt>
                <c:pt idx="2">
                  <c:v>12</c:v>
                </c:pt>
                <c:pt idx="3">
                  <c:v>3</c:v>
                </c:pt>
                <c:pt idx="4">
                  <c:v>3</c:v>
                </c:pt>
              </c:numCache>
            </c:numRef>
          </c:val>
          <c:extLst>
            <c:ext xmlns:c16="http://schemas.microsoft.com/office/drawing/2014/chart" uri="{C3380CC4-5D6E-409C-BE32-E72D297353CC}">
              <c16:uniqueId val="{00000000-AFA3-40EB-BF11-AE5A3EDD3F2E}"/>
            </c:ext>
          </c:extLst>
        </c:ser>
        <c:dLbls>
          <c:showLegendKey val="0"/>
          <c:showVal val="0"/>
          <c:showCatName val="0"/>
          <c:showSerName val="0"/>
          <c:showPercent val="0"/>
          <c:showBubbleSize val="0"/>
        </c:dLbls>
        <c:gapWidth val="315"/>
        <c:overlap val="-40"/>
        <c:axId val="85129104"/>
        <c:axId val="85127440"/>
      </c:barChart>
      <c:catAx>
        <c:axId val="8512910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5127440"/>
        <c:crosses val="autoZero"/>
        <c:auto val="1"/>
        <c:lblAlgn val="ctr"/>
        <c:lblOffset val="100"/>
        <c:noMultiLvlLbl val="0"/>
      </c:catAx>
      <c:valAx>
        <c:axId val="85127440"/>
        <c:scaling>
          <c:orientation val="minMax"/>
        </c:scaling>
        <c:delete val="1"/>
        <c:axPos val="l"/>
        <c:numFmt formatCode="General" sourceLinked="1"/>
        <c:majorTickMark val="none"/>
        <c:minorTickMark val="none"/>
        <c:tickLblPos val="nextTo"/>
        <c:crossAx val="85129104"/>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'1.9'!$M$4</c:f>
              <c:strCache>
                <c:ptCount val="1"/>
                <c:pt idx="0">
                  <c:v>Facebook</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'1.9'!$N$3:$R$3</c:f>
              <c:strCache>
                <c:ptCount val="5"/>
                <c:pt idx="0">
                  <c:v>0</c:v>
                </c:pt>
                <c:pt idx="1">
                  <c:v>0 to 1</c:v>
                </c:pt>
                <c:pt idx="2">
                  <c:v>1 to 2</c:v>
                </c:pt>
                <c:pt idx="3">
                  <c:v>2 to 3 </c:v>
                </c:pt>
                <c:pt idx="4">
                  <c:v>More than 3</c:v>
                </c:pt>
              </c:strCache>
            </c:strRef>
          </c:cat>
          <c:val>
            <c:numRef>
              <c:f>'1.9'!$N$4:$R$4</c:f>
              <c:numCache>
                <c:formatCode>General</c:formatCode>
                <c:ptCount val="5"/>
                <c:pt idx="0">
                  <c:v>0</c:v>
                </c:pt>
                <c:pt idx="1">
                  <c:v>15</c:v>
                </c:pt>
                <c:pt idx="2">
                  <c:v>6</c:v>
                </c:pt>
                <c:pt idx="3">
                  <c:v>6</c:v>
                </c:pt>
                <c:pt idx="4">
                  <c:v>0</c:v>
                </c:pt>
              </c:numCache>
            </c:numRef>
          </c:val>
          <c:extLst>
            <c:ext xmlns:c16="http://schemas.microsoft.com/office/drawing/2014/chart" uri="{C3380CC4-5D6E-409C-BE32-E72D297353CC}">
              <c16:uniqueId val="{00000000-76CE-4A6A-9675-E7115BE7F476}"/>
            </c:ext>
          </c:extLst>
        </c:ser>
        <c:dLbls>
          <c:showLegendKey val="0"/>
          <c:showVal val="0"/>
          <c:showCatName val="0"/>
          <c:showSerName val="0"/>
          <c:showPercent val="0"/>
          <c:showBubbleSize val="0"/>
        </c:dLbls>
        <c:gapWidth val="315"/>
        <c:overlap val="-40"/>
        <c:axId val="87000416"/>
        <c:axId val="87001248"/>
      </c:barChart>
      <c:catAx>
        <c:axId val="8700041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7001248"/>
        <c:crosses val="autoZero"/>
        <c:auto val="1"/>
        <c:lblAlgn val="ctr"/>
        <c:lblOffset val="100"/>
        <c:noMultiLvlLbl val="0"/>
      </c:catAx>
      <c:valAx>
        <c:axId val="87001248"/>
        <c:scaling>
          <c:orientation val="minMax"/>
        </c:scaling>
        <c:delete val="1"/>
        <c:axPos val="l"/>
        <c:numFmt formatCode="General" sourceLinked="1"/>
        <c:majorTickMark val="none"/>
        <c:minorTickMark val="none"/>
        <c:tickLblPos val="nextTo"/>
        <c:crossAx val="87000416"/>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'1.9'!$G$4</c:f>
              <c:strCache>
                <c:ptCount val="1"/>
                <c:pt idx="0">
                  <c:v>Facebook</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'1.9'!$H$3:$L$3</c:f>
              <c:strCache>
                <c:ptCount val="5"/>
                <c:pt idx="0">
                  <c:v>0</c:v>
                </c:pt>
                <c:pt idx="1">
                  <c:v>0 to 1</c:v>
                </c:pt>
                <c:pt idx="2">
                  <c:v>1 to 2</c:v>
                </c:pt>
                <c:pt idx="3">
                  <c:v>2 to 3 </c:v>
                </c:pt>
                <c:pt idx="4">
                  <c:v>More than 3</c:v>
                </c:pt>
              </c:strCache>
            </c:strRef>
          </c:cat>
          <c:val>
            <c:numRef>
              <c:f>'1.9'!$H$4:$L$4</c:f>
              <c:numCache>
                <c:formatCode>General</c:formatCode>
                <c:ptCount val="5"/>
                <c:pt idx="0">
                  <c:v>18</c:v>
                </c:pt>
                <c:pt idx="1">
                  <c:v>9</c:v>
                </c:pt>
                <c:pt idx="2">
                  <c:v>12</c:v>
                </c:pt>
                <c:pt idx="3">
                  <c:v>0</c:v>
                </c:pt>
                <c:pt idx="4">
                  <c:v>3</c:v>
                </c:pt>
              </c:numCache>
            </c:numRef>
          </c:val>
          <c:extLst>
            <c:ext xmlns:c16="http://schemas.microsoft.com/office/drawing/2014/chart" uri="{C3380CC4-5D6E-409C-BE32-E72D297353CC}">
              <c16:uniqueId val="{00000000-3FDF-406B-9A05-91E5FB28EE0A}"/>
            </c:ext>
          </c:extLst>
        </c:ser>
        <c:dLbls>
          <c:showLegendKey val="0"/>
          <c:showVal val="0"/>
          <c:showCatName val="0"/>
          <c:showSerName val="0"/>
          <c:showPercent val="0"/>
          <c:showBubbleSize val="0"/>
        </c:dLbls>
        <c:gapWidth val="315"/>
        <c:overlap val="-40"/>
        <c:axId val="62950976"/>
        <c:axId val="62951392"/>
      </c:barChart>
      <c:catAx>
        <c:axId val="6295097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2951392"/>
        <c:crosses val="autoZero"/>
        <c:auto val="1"/>
        <c:lblAlgn val="ctr"/>
        <c:lblOffset val="100"/>
        <c:noMultiLvlLbl val="0"/>
      </c:catAx>
      <c:valAx>
        <c:axId val="62951392"/>
        <c:scaling>
          <c:orientation val="minMax"/>
        </c:scaling>
        <c:delete val="1"/>
        <c:axPos val="l"/>
        <c:numFmt formatCode="General" sourceLinked="1"/>
        <c:majorTickMark val="none"/>
        <c:minorTickMark val="none"/>
        <c:tickLblPos val="nextTo"/>
        <c:crossAx val="62950976"/>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'1.9'!$M$5</c:f>
              <c:strCache>
                <c:ptCount val="1"/>
                <c:pt idx="0">
                  <c:v>Instagram</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'1.9'!$N$3:$R$3</c:f>
              <c:strCache>
                <c:ptCount val="5"/>
                <c:pt idx="0">
                  <c:v>0</c:v>
                </c:pt>
                <c:pt idx="1">
                  <c:v>0 to 1</c:v>
                </c:pt>
                <c:pt idx="2">
                  <c:v>1 to 2</c:v>
                </c:pt>
                <c:pt idx="3">
                  <c:v>2 to 3 </c:v>
                </c:pt>
                <c:pt idx="4">
                  <c:v>More than 3</c:v>
                </c:pt>
              </c:strCache>
            </c:strRef>
          </c:cat>
          <c:val>
            <c:numRef>
              <c:f>'1.9'!$N$5:$R$5</c:f>
              <c:numCache>
                <c:formatCode>General</c:formatCode>
                <c:ptCount val="5"/>
                <c:pt idx="0">
                  <c:v>24</c:v>
                </c:pt>
                <c:pt idx="1">
                  <c:v>3</c:v>
                </c:pt>
                <c:pt idx="2">
                  <c:v>0</c:v>
                </c:pt>
                <c:pt idx="3">
                  <c:v>0</c:v>
                </c:pt>
                <c:pt idx="4">
                  <c:v>0</c:v>
                </c:pt>
              </c:numCache>
            </c:numRef>
          </c:val>
          <c:extLst>
            <c:ext xmlns:c16="http://schemas.microsoft.com/office/drawing/2014/chart" uri="{C3380CC4-5D6E-409C-BE32-E72D297353CC}">
              <c16:uniqueId val="{00000000-17BE-4F79-A2F8-A18A54B69F51}"/>
            </c:ext>
          </c:extLst>
        </c:ser>
        <c:dLbls>
          <c:showLegendKey val="0"/>
          <c:showVal val="0"/>
          <c:showCatName val="0"/>
          <c:showSerName val="0"/>
          <c:showPercent val="0"/>
          <c:showBubbleSize val="0"/>
        </c:dLbls>
        <c:gapWidth val="315"/>
        <c:overlap val="-40"/>
        <c:axId val="184295952"/>
        <c:axId val="184298864"/>
      </c:barChart>
      <c:catAx>
        <c:axId val="1842959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4298864"/>
        <c:crosses val="autoZero"/>
        <c:auto val="1"/>
        <c:lblAlgn val="ctr"/>
        <c:lblOffset val="100"/>
        <c:noMultiLvlLbl val="0"/>
      </c:catAx>
      <c:valAx>
        <c:axId val="184298864"/>
        <c:scaling>
          <c:orientation val="minMax"/>
        </c:scaling>
        <c:delete val="1"/>
        <c:axPos val="l"/>
        <c:numFmt formatCode="General" sourceLinked="1"/>
        <c:majorTickMark val="none"/>
        <c:minorTickMark val="none"/>
        <c:tickLblPos val="nextTo"/>
        <c:crossAx val="18429595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'1.9'!$G$5</c:f>
              <c:strCache>
                <c:ptCount val="1"/>
                <c:pt idx="0">
                  <c:v>Instagram</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'1.9'!$H$3:$L$3</c:f>
              <c:strCache>
                <c:ptCount val="5"/>
                <c:pt idx="0">
                  <c:v>0</c:v>
                </c:pt>
                <c:pt idx="1">
                  <c:v>0 to 1</c:v>
                </c:pt>
                <c:pt idx="2">
                  <c:v>1 to 2</c:v>
                </c:pt>
                <c:pt idx="3">
                  <c:v>2 to 3 </c:v>
                </c:pt>
                <c:pt idx="4">
                  <c:v>More than 3</c:v>
                </c:pt>
              </c:strCache>
            </c:strRef>
          </c:cat>
          <c:val>
            <c:numRef>
              <c:f>'1.9'!$H$5:$L$5</c:f>
              <c:numCache>
                <c:formatCode>General</c:formatCode>
                <c:ptCount val="5"/>
                <c:pt idx="0">
                  <c:v>3</c:v>
                </c:pt>
                <c:pt idx="1">
                  <c:v>18</c:v>
                </c:pt>
                <c:pt idx="2">
                  <c:v>15</c:v>
                </c:pt>
                <c:pt idx="3">
                  <c:v>0</c:v>
                </c:pt>
                <c:pt idx="4">
                  <c:v>6</c:v>
                </c:pt>
              </c:numCache>
            </c:numRef>
          </c:val>
          <c:extLst>
            <c:ext xmlns:c16="http://schemas.microsoft.com/office/drawing/2014/chart" uri="{C3380CC4-5D6E-409C-BE32-E72D297353CC}">
              <c16:uniqueId val="{00000000-B701-49B3-9292-42EE23151E02}"/>
            </c:ext>
          </c:extLst>
        </c:ser>
        <c:dLbls>
          <c:showLegendKey val="0"/>
          <c:showVal val="0"/>
          <c:showCatName val="0"/>
          <c:showSerName val="0"/>
          <c:showPercent val="0"/>
          <c:showBubbleSize val="0"/>
        </c:dLbls>
        <c:gapWidth val="315"/>
        <c:overlap val="-40"/>
        <c:axId val="88606112"/>
        <c:axId val="88608192"/>
      </c:barChart>
      <c:catAx>
        <c:axId val="886061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8608192"/>
        <c:crosses val="autoZero"/>
        <c:auto val="1"/>
        <c:lblAlgn val="ctr"/>
        <c:lblOffset val="100"/>
        <c:noMultiLvlLbl val="0"/>
      </c:catAx>
      <c:valAx>
        <c:axId val="88608192"/>
        <c:scaling>
          <c:orientation val="minMax"/>
        </c:scaling>
        <c:delete val="1"/>
        <c:axPos val="l"/>
        <c:numFmt formatCode="General" sourceLinked="1"/>
        <c:majorTickMark val="none"/>
        <c:minorTickMark val="none"/>
        <c:tickLblPos val="nextTo"/>
        <c:crossAx val="8860611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'1.9'!$A$5</c:f>
              <c:strCache>
                <c:ptCount val="1"/>
                <c:pt idx="0">
                  <c:v>Instagram</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'1.9'!$B$3:$F$3</c:f>
              <c:strCache>
                <c:ptCount val="5"/>
                <c:pt idx="0">
                  <c:v>0</c:v>
                </c:pt>
                <c:pt idx="1">
                  <c:v>0 to 1</c:v>
                </c:pt>
                <c:pt idx="2">
                  <c:v>1 to 2</c:v>
                </c:pt>
                <c:pt idx="3">
                  <c:v>2 to 3 </c:v>
                </c:pt>
                <c:pt idx="4">
                  <c:v>More than 3</c:v>
                </c:pt>
              </c:strCache>
            </c:strRef>
          </c:cat>
          <c:val>
            <c:numRef>
              <c:f>'1.9'!$B$5:$F$5</c:f>
              <c:numCache>
                <c:formatCode>General</c:formatCode>
                <c:ptCount val="5"/>
                <c:pt idx="0">
                  <c:v>6</c:v>
                </c:pt>
                <c:pt idx="1">
                  <c:v>30</c:v>
                </c:pt>
                <c:pt idx="2">
                  <c:v>27</c:v>
                </c:pt>
                <c:pt idx="3">
                  <c:v>15</c:v>
                </c:pt>
                <c:pt idx="4">
                  <c:v>3</c:v>
                </c:pt>
              </c:numCache>
            </c:numRef>
          </c:val>
          <c:extLst>
            <c:ext xmlns:c16="http://schemas.microsoft.com/office/drawing/2014/chart" uri="{C3380CC4-5D6E-409C-BE32-E72D297353CC}">
              <c16:uniqueId val="{00000000-9A94-4F89-B14C-CCE1246E65D9}"/>
            </c:ext>
          </c:extLst>
        </c:ser>
        <c:dLbls>
          <c:showLegendKey val="0"/>
          <c:showVal val="0"/>
          <c:showCatName val="0"/>
          <c:showSerName val="0"/>
          <c:showPercent val="0"/>
          <c:showBubbleSize val="0"/>
        </c:dLbls>
        <c:gapWidth val="315"/>
        <c:overlap val="-40"/>
        <c:axId val="87005408"/>
        <c:axId val="87003328"/>
      </c:barChart>
      <c:catAx>
        <c:axId val="8700540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7003328"/>
        <c:crosses val="autoZero"/>
        <c:auto val="1"/>
        <c:lblAlgn val="ctr"/>
        <c:lblOffset val="100"/>
        <c:noMultiLvlLbl val="0"/>
      </c:catAx>
      <c:valAx>
        <c:axId val="87003328"/>
        <c:scaling>
          <c:orientation val="minMax"/>
        </c:scaling>
        <c:delete val="1"/>
        <c:axPos val="l"/>
        <c:numFmt formatCode="General" sourceLinked="1"/>
        <c:majorTickMark val="none"/>
        <c:minorTickMark val="none"/>
        <c:tickLblPos val="nextTo"/>
        <c:crossAx val="87005408"/>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'1.9'!$G$6</c:f>
              <c:strCache>
                <c:ptCount val="1"/>
                <c:pt idx="0">
                  <c:v>OTT Platforms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'1.9'!$H$3:$L$3</c:f>
              <c:strCache>
                <c:ptCount val="5"/>
                <c:pt idx="0">
                  <c:v>0</c:v>
                </c:pt>
                <c:pt idx="1">
                  <c:v>0 to 1</c:v>
                </c:pt>
                <c:pt idx="2">
                  <c:v>1 to 2</c:v>
                </c:pt>
                <c:pt idx="3">
                  <c:v>2 to 3 </c:v>
                </c:pt>
                <c:pt idx="4">
                  <c:v>More than 3</c:v>
                </c:pt>
              </c:strCache>
            </c:strRef>
          </c:cat>
          <c:val>
            <c:numRef>
              <c:f>'1.9'!$H$6:$L$6</c:f>
              <c:numCache>
                <c:formatCode>General</c:formatCode>
                <c:ptCount val="5"/>
                <c:pt idx="0">
                  <c:v>18</c:v>
                </c:pt>
                <c:pt idx="1">
                  <c:v>9</c:v>
                </c:pt>
                <c:pt idx="2">
                  <c:v>9</c:v>
                </c:pt>
                <c:pt idx="3">
                  <c:v>3</c:v>
                </c:pt>
                <c:pt idx="4">
                  <c:v>3</c:v>
                </c:pt>
              </c:numCache>
            </c:numRef>
          </c:val>
          <c:extLst>
            <c:ext xmlns:c16="http://schemas.microsoft.com/office/drawing/2014/chart" uri="{C3380CC4-5D6E-409C-BE32-E72D297353CC}">
              <c16:uniqueId val="{00000000-48D1-40FB-8DCC-409539C73DFB}"/>
            </c:ext>
          </c:extLst>
        </c:ser>
        <c:dLbls>
          <c:showLegendKey val="0"/>
          <c:showVal val="0"/>
          <c:showCatName val="0"/>
          <c:showSerName val="0"/>
          <c:showPercent val="0"/>
          <c:showBubbleSize val="0"/>
        </c:dLbls>
        <c:gapWidth val="315"/>
        <c:overlap val="-40"/>
        <c:axId val="87557920"/>
        <c:axId val="87559168"/>
      </c:barChart>
      <c:catAx>
        <c:axId val="875579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7559168"/>
        <c:crosses val="autoZero"/>
        <c:auto val="1"/>
        <c:lblAlgn val="ctr"/>
        <c:lblOffset val="100"/>
        <c:noMultiLvlLbl val="0"/>
      </c:catAx>
      <c:valAx>
        <c:axId val="87559168"/>
        <c:scaling>
          <c:orientation val="minMax"/>
        </c:scaling>
        <c:delete val="1"/>
        <c:axPos val="l"/>
        <c:numFmt formatCode="General" sourceLinked="1"/>
        <c:majorTickMark val="none"/>
        <c:minorTickMark val="none"/>
        <c:tickLblPos val="nextTo"/>
        <c:crossAx val="87557920"/>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'1.9'!$M$6</c:f>
              <c:strCache>
                <c:ptCount val="1"/>
                <c:pt idx="0">
                  <c:v>OTT Platforms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'1.9'!$N$3:$R$3</c:f>
              <c:strCache>
                <c:ptCount val="5"/>
                <c:pt idx="0">
                  <c:v>0</c:v>
                </c:pt>
                <c:pt idx="1">
                  <c:v>0 to 1</c:v>
                </c:pt>
                <c:pt idx="2">
                  <c:v>1 to 2</c:v>
                </c:pt>
                <c:pt idx="3">
                  <c:v>2 to 3 </c:v>
                </c:pt>
                <c:pt idx="4">
                  <c:v>More than 3</c:v>
                </c:pt>
              </c:strCache>
            </c:strRef>
          </c:cat>
          <c:val>
            <c:numRef>
              <c:f>'1.9'!$N$6:$R$6</c:f>
              <c:numCache>
                <c:formatCode>General</c:formatCode>
                <c:ptCount val="5"/>
                <c:pt idx="0">
                  <c:v>18</c:v>
                </c:pt>
                <c:pt idx="1">
                  <c:v>6</c:v>
                </c:pt>
                <c:pt idx="2">
                  <c:v>3</c:v>
                </c:pt>
                <c:pt idx="3">
                  <c:v>0</c:v>
                </c:pt>
                <c:pt idx="4">
                  <c:v>0</c:v>
                </c:pt>
              </c:numCache>
            </c:numRef>
          </c:val>
          <c:extLst>
            <c:ext xmlns:c16="http://schemas.microsoft.com/office/drawing/2014/chart" uri="{C3380CC4-5D6E-409C-BE32-E72D297353CC}">
              <c16:uniqueId val="{00000000-6542-4396-BDCE-E789C91B32F0}"/>
            </c:ext>
          </c:extLst>
        </c:ser>
        <c:dLbls>
          <c:showLegendKey val="0"/>
          <c:showVal val="0"/>
          <c:showCatName val="0"/>
          <c:showSerName val="0"/>
          <c:showPercent val="0"/>
          <c:showBubbleSize val="0"/>
        </c:dLbls>
        <c:gapWidth val="315"/>
        <c:overlap val="-40"/>
        <c:axId val="88322224"/>
        <c:axId val="88325136"/>
      </c:barChart>
      <c:catAx>
        <c:axId val="8832222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8325136"/>
        <c:crosses val="autoZero"/>
        <c:auto val="1"/>
        <c:lblAlgn val="ctr"/>
        <c:lblOffset val="100"/>
        <c:noMultiLvlLbl val="0"/>
      </c:catAx>
      <c:valAx>
        <c:axId val="88325136"/>
        <c:scaling>
          <c:orientation val="minMax"/>
        </c:scaling>
        <c:delete val="1"/>
        <c:axPos val="l"/>
        <c:numFmt formatCode="General" sourceLinked="1"/>
        <c:majorTickMark val="none"/>
        <c:minorTickMark val="none"/>
        <c:tickLblPos val="nextTo"/>
        <c:crossAx val="88322224"/>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'1.9'!$A$6</c:f>
              <c:strCache>
                <c:ptCount val="1"/>
                <c:pt idx="0">
                  <c:v>OTT Platforms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'1.9'!$B$3:$F$3</c:f>
              <c:strCache>
                <c:ptCount val="5"/>
                <c:pt idx="0">
                  <c:v>0</c:v>
                </c:pt>
                <c:pt idx="1">
                  <c:v>0 to 1</c:v>
                </c:pt>
                <c:pt idx="2">
                  <c:v>1 to 2</c:v>
                </c:pt>
                <c:pt idx="3">
                  <c:v>2 to 3 </c:v>
                </c:pt>
                <c:pt idx="4">
                  <c:v>More than 3</c:v>
                </c:pt>
              </c:strCache>
            </c:strRef>
          </c:cat>
          <c:val>
            <c:numRef>
              <c:f>'1.9'!$B$6:$F$6</c:f>
              <c:numCache>
                <c:formatCode>General</c:formatCode>
                <c:ptCount val="5"/>
                <c:pt idx="0">
                  <c:v>18</c:v>
                </c:pt>
                <c:pt idx="1">
                  <c:v>24</c:v>
                </c:pt>
                <c:pt idx="2">
                  <c:v>24</c:v>
                </c:pt>
                <c:pt idx="3">
                  <c:v>3</c:v>
                </c:pt>
                <c:pt idx="4">
                  <c:v>3</c:v>
                </c:pt>
              </c:numCache>
            </c:numRef>
          </c:val>
          <c:extLst>
            <c:ext xmlns:c16="http://schemas.microsoft.com/office/drawing/2014/chart" uri="{C3380CC4-5D6E-409C-BE32-E72D297353CC}">
              <c16:uniqueId val="{00000000-3E15-4F0F-90C8-EA90939040A8}"/>
            </c:ext>
          </c:extLst>
        </c:ser>
        <c:dLbls>
          <c:showLegendKey val="0"/>
          <c:showVal val="0"/>
          <c:showCatName val="0"/>
          <c:showSerName val="0"/>
          <c:showPercent val="0"/>
          <c:showBubbleSize val="0"/>
        </c:dLbls>
        <c:gapWidth val="315"/>
        <c:overlap val="-40"/>
        <c:axId val="88611520"/>
        <c:axId val="88614016"/>
      </c:barChart>
      <c:catAx>
        <c:axId val="8861152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8614016"/>
        <c:crosses val="autoZero"/>
        <c:auto val="1"/>
        <c:lblAlgn val="ctr"/>
        <c:lblOffset val="100"/>
        <c:noMultiLvlLbl val="0"/>
      </c:catAx>
      <c:valAx>
        <c:axId val="88614016"/>
        <c:scaling>
          <c:orientation val="minMax"/>
        </c:scaling>
        <c:delete val="1"/>
        <c:axPos val="l"/>
        <c:numFmt formatCode="General" sourceLinked="1"/>
        <c:majorTickMark val="none"/>
        <c:minorTickMark val="none"/>
        <c:tickLblPos val="nextTo"/>
        <c:crossAx val="88611520"/>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DD17-4DCB-ADB3-7F8302226AC6}"/>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DD17-4DCB-ADB3-7F8302226AC6}"/>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DD17-4DCB-ADB3-7F8302226AC6}"/>
              </c:ext>
            </c:extLst>
          </c:dPt>
          <c:dLbls>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lt1"/>
                    </a:solidFill>
                    <a:latin typeface="Arial Rounded MT Bold" panose="020F0704030504030204" pitchFamily="34" charset="0"/>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Questionnaire!$A$3:$A$5</c:f>
              <c:strCache>
                <c:ptCount val="3"/>
                <c:pt idx="0">
                  <c:v>18-20</c:v>
                </c:pt>
                <c:pt idx="1">
                  <c:v>21-25</c:v>
                </c:pt>
                <c:pt idx="2">
                  <c:v>Above 29</c:v>
                </c:pt>
              </c:strCache>
            </c:strRef>
          </c:cat>
          <c:val>
            <c:numRef>
              <c:f>Questionnaire!$C$3:$C$5</c:f>
              <c:numCache>
                <c:formatCode>General</c:formatCode>
                <c:ptCount val="3"/>
                <c:pt idx="0">
                  <c:v>54</c:v>
                </c:pt>
                <c:pt idx="1">
                  <c:v>28.000000000000004</c:v>
                </c:pt>
                <c:pt idx="2">
                  <c:v>18</c:v>
                </c:pt>
              </c:numCache>
            </c:numRef>
          </c:val>
          <c:extLst>
            <c:ext xmlns:c16="http://schemas.microsoft.com/office/drawing/2014/chart" uri="{C3380CC4-5D6E-409C-BE32-E72D297353CC}">
              <c16:uniqueId val="{00000008-DD17-4DCB-ADB3-7F8302226AC6}"/>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solidFill>
      <a:srgbClr val="404040"/>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'1.9'!$A$7</c:f>
              <c:strCache>
                <c:ptCount val="1"/>
                <c:pt idx="0">
                  <c:v>Content Sites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'1.9'!$B$3:$F$3</c:f>
              <c:strCache>
                <c:ptCount val="5"/>
                <c:pt idx="0">
                  <c:v>0</c:v>
                </c:pt>
                <c:pt idx="1">
                  <c:v>0 to 1</c:v>
                </c:pt>
                <c:pt idx="2">
                  <c:v>1 to 2</c:v>
                </c:pt>
                <c:pt idx="3">
                  <c:v>2 to 3 </c:v>
                </c:pt>
                <c:pt idx="4">
                  <c:v>More than 3</c:v>
                </c:pt>
              </c:strCache>
            </c:strRef>
          </c:cat>
          <c:val>
            <c:numRef>
              <c:f>'1.9'!$B$7:$F$7</c:f>
              <c:numCache>
                <c:formatCode>General</c:formatCode>
                <c:ptCount val="5"/>
                <c:pt idx="0">
                  <c:v>54</c:v>
                </c:pt>
                <c:pt idx="1">
                  <c:v>21</c:v>
                </c:pt>
                <c:pt idx="2">
                  <c:v>3</c:v>
                </c:pt>
                <c:pt idx="3">
                  <c:v>3</c:v>
                </c:pt>
                <c:pt idx="4">
                  <c:v>0</c:v>
                </c:pt>
              </c:numCache>
            </c:numRef>
          </c:val>
          <c:extLst>
            <c:ext xmlns:c16="http://schemas.microsoft.com/office/drawing/2014/chart" uri="{C3380CC4-5D6E-409C-BE32-E72D297353CC}">
              <c16:uniqueId val="{00000000-9A50-4B4C-8BD5-5F24EA26B348}"/>
            </c:ext>
          </c:extLst>
        </c:ser>
        <c:dLbls>
          <c:showLegendKey val="0"/>
          <c:showVal val="0"/>
          <c:showCatName val="0"/>
          <c:showSerName val="0"/>
          <c:showPercent val="0"/>
          <c:showBubbleSize val="0"/>
        </c:dLbls>
        <c:gapWidth val="315"/>
        <c:overlap val="-40"/>
        <c:axId val="62944736"/>
        <c:axId val="62945568"/>
      </c:barChart>
      <c:catAx>
        <c:axId val="6294473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2945568"/>
        <c:crosses val="autoZero"/>
        <c:auto val="1"/>
        <c:lblAlgn val="ctr"/>
        <c:lblOffset val="100"/>
        <c:noMultiLvlLbl val="0"/>
      </c:catAx>
      <c:valAx>
        <c:axId val="62945568"/>
        <c:scaling>
          <c:orientation val="minMax"/>
        </c:scaling>
        <c:delete val="1"/>
        <c:axPos val="l"/>
        <c:numFmt formatCode="General" sourceLinked="1"/>
        <c:majorTickMark val="none"/>
        <c:minorTickMark val="none"/>
        <c:tickLblPos val="nextTo"/>
        <c:crossAx val="62944736"/>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'1.9'!$G$7</c:f>
              <c:strCache>
                <c:ptCount val="1"/>
                <c:pt idx="0">
                  <c:v>Content Sites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'1.9'!$H$3:$L$3</c:f>
              <c:strCache>
                <c:ptCount val="5"/>
                <c:pt idx="0">
                  <c:v>0</c:v>
                </c:pt>
                <c:pt idx="1">
                  <c:v>0 to 1</c:v>
                </c:pt>
                <c:pt idx="2">
                  <c:v>1 to 2</c:v>
                </c:pt>
                <c:pt idx="3">
                  <c:v>2 to 3 </c:v>
                </c:pt>
                <c:pt idx="4">
                  <c:v>More than 3</c:v>
                </c:pt>
              </c:strCache>
            </c:strRef>
          </c:cat>
          <c:val>
            <c:numRef>
              <c:f>'1.9'!$H$7:$L$7</c:f>
              <c:numCache>
                <c:formatCode>General</c:formatCode>
                <c:ptCount val="5"/>
                <c:pt idx="0">
                  <c:v>21</c:v>
                </c:pt>
                <c:pt idx="1">
                  <c:v>12</c:v>
                </c:pt>
                <c:pt idx="2">
                  <c:v>3</c:v>
                </c:pt>
                <c:pt idx="3">
                  <c:v>3</c:v>
                </c:pt>
                <c:pt idx="4">
                  <c:v>3</c:v>
                </c:pt>
              </c:numCache>
            </c:numRef>
          </c:val>
          <c:extLst>
            <c:ext xmlns:c16="http://schemas.microsoft.com/office/drawing/2014/chart" uri="{C3380CC4-5D6E-409C-BE32-E72D297353CC}">
              <c16:uniqueId val="{00000000-AB60-4B1E-AF02-67FC6D3C106D}"/>
            </c:ext>
          </c:extLst>
        </c:ser>
        <c:dLbls>
          <c:showLegendKey val="0"/>
          <c:showVal val="0"/>
          <c:showCatName val="0"/>
          <c:showSerName val="0"/>
          <c:showPercent val="0"/>
          <c:showBubbleSize val="0"/>
        </c:dLbls>
        <c:gapWidth val="315"/>
        <c:overlap val="-40"/>
        <c:axId val="88603200"/>
        <c:axId val="88613184"/>
      </c:barChart>
      <c:catAx>
        <c:axId val="886032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8613184"/>
        <c:crosses val="autoZero"/>
        <c:auto val="1"/>
        <c:lblAlgn val="ctr"/>
        <c:lblOffset val="100"/>
        <c:noMultiLvlLbl val="0"/>
      </c:catAx>
      <c:valAx>
        <c:axId val="88613184"/>
        <c:scaling>
          <c:orientation val="minMax"/>
        </c:scaling>
        <c:delete val="1"/>
        <c:axPos val="l"/>
        <c:numFmt formatCode="General" sourceLinked="1"/>
        <c:majorTickMark val="none"/>
        <c:minorTickMark val="none"/>
        <c:tickLblPos val="nextTo"/>
        <c:crossAx val="88603200"/>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'1.9'!$M$7</c:f>
              <c:strCache>
                <c:ptCount val="1"/>
                <c:pt idx="0">
                  <c:v>Content Sites</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'1.9'!$N$3:$R$3</c:f>
              <c:strCache>
                <c:ptCount val="5"/>
                <c:pt idx="0">
                  <c:v>0</c:v>
                </c:pt>
                <c:pt idx="1">
                  <c:v>0 to 1</c:v>
                </c:pt>
                <c:pt idx="2">
                  <c:v>1 to 2</c:v>
                </c:pt>
                <c:pt idx="3">
                  <c:v>2 to 3 </c:v>
                </c:pt>
                <c:pt idx="4">
                  <c:v>More than 3</c:v>
                </c:pt>
              </c:strCache>
            </c:strRef>
          </c:cat>
          <c:val>
            <c:numRef>
              <c:f>'1.9'!$N$7:$R$7</c:f>
              <c:numCache>
                <c:formatCode>General</c:formatCode>
                <c:ptCount val="5"/>
                <c:pt idx="0">
                  <c:v>21</c:v>
                </c:pt>
                <c:pt idx="1">
                  <c:v>6</c:v>
                </c:pt>
                <c:pt idx="2">
                  <c:v>0</c:v>
                </c:pt>
                <c:pt idx="3">
                  <c:v>0</c:v>
                </c:pt>
                <c:pt idx="4">
                  <c:v>0</c:v>
                </c:pt>
              </c:numCache>
            </c:numRef>
          </c:val>
          <c:extLst>
            <c:ext xmlns:c16="http://schemas.microsoft.com/office/drawing/2014/chart" uri="{C3380CC4-5D6E-409C-BE32-E72D297353CC}">
              <c16:uniqueId val="{00000000-8F10-4D6D-A91D-D41FE0448DA0}"/>
            </c:ext>
          </c:extLst>
        </c:ser>
        <c:dLbls>
          <c:showLegendKey val="0"/>
          <c:showVal val="0"/>
          <c:showCatName val="0"/>
          <c:showSerName val="0"/>
          <c:showPercent val="0"/>
          <c:showBubbleSize val="0"/>
        </c:dLbls>
        <c:gapWidth val="315"/>
        <c:overlap val="-40"/>
        <c:axId val="223831232"/>
        <c:axId val="223828736"/>
      </c:barChart>
      <c:catAx>
        <c:axId val="2238312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23828736"/>
        <c:crosses val="autoZero"/>
        <c:auto val="1"/>
        <c:lblAlgn val="ctr"/>
        <c:lblOffset val="100"/>
        <c:noMultiLvlLbl val="0"/>
      </c:catAx>
      <c:valAx>
        <c:axId val="223828736"/>
        <c:scaling>
          <c:orientation val="minMax"/>
        </c:scaling>
        <c:delete val="1"/>
        <c:axPos val="l"/>
        <c:numFmt formatCode="General" sourceLinked="1"/>
        <c:majorTickMark val="none"/>
        <c:minorTickMark val="none"/>
        <c:tickLblPos val="nextTo"/>
        <c:crossAx val="22383123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'1.9'!$G$8</c:f>
              <c:strCache>
                <c:ptCount val="1"/>
                <c:pt idx="0">
                  <c:v>News </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'1.9'!$H$3:$L$3</c:f>
              <c:strCache>
                <c:ptCount val="5"/>
                <c:pt idx="0">
                  <c:v>0</c:v>
                </c:pt>
                <c:pt idx="1">
                  <c:v>0 to 1</c:v>
                </c:pt>
                <c:pt idx="2">
                  <c:v>1 to 2</c:v>
                </c:pt>
                <c:pt idx="3">
                  <c:v>2 to 3 </c:v>
                </c:pt>
                <c:pt idx="4">
                  <c:v>More than 3</c:v>
                </c:pt>
              </c:strCache>
            </c:strRef>
          </c:cat>
          <c:val>
            <c:numRef>
              <c:f>'1.9'!$H$8:$L$8</c:f>
              <c:numCache>
                <c:formatCode>General</c:formatCode>
                <c:ptCount val="5"/>
                <c:pt idx="0">
                  <c:v>15</c:v>
                </c:pt>
                <c:pt idx="1">
                  <c:v>21</c:v>
                </c:pt>
                <c:pt idx="2">
                  <c:v>6</c:v>
                </c:pt>
                <c:pt idx="3">
                  <c:v>0</c:v>
                </c:pt>
                <c:pt idx="4">
                  <c:v>0</c:v>
                </c:pt>
              </c:numCache>
            </c:numRef>
          </c:val>
          <c:extLst>
            <c:ext xmlns:c16="http://schemas.microsoft.com/office/drawing/2014/chart" uri="{C3380CC4-5D6E-409C-BE32-E72D297353CC}">
              <c16:uniqueId val="{00000000-9745-48CB-A262-F627A3C36649}"/>
            </c:ext>
          </c:extLst>
        </c:ser>
        <c:dLbls>
          <c:showLegendKey val="0"/>
          <c:showVal val="0"/>
          <c:showCatName val="0"/>
          <c:showSerName val="0"/>
          <c:showPercent val="0"/>
          <c:showBubbleSize val="0"/>
        </c:dLbls>
        <c:gapWidth val="315"/>
        <c:overlap val="-40"/>
        <c:axId val="181242656"/>
        <c:axId val="181240160"/>
      </c:barChart>
      <c:catAx>
        <c:axId val="181242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1240160"/>
        <c:crosses val="autoZero"/>
        <c:auto val="1"/>
        <c:lblAlgn val="ctr"/>
        <c:lblOffset val="100"/>
        <c:noMultiLvlLbl val="0"/>
      </c:catAx>
      <c:valAx>
        <c:axId val="181240160"/>
        <c:scaling>
          <c:orientation val="minMax"/>
        </c:scaling>
        <c:delete val="1"/>
        <c:axPos val="l"/>
        <c:numFmt formatCode="General" sourceLinked="1"/>
        <c:majorTickMark val="none"/>
        <c:minorTickMark val="none"/>
        <c:tickLblPos val="nextTo"/>
        <c:crossAx val="181242656"/>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'1.9'!$M$8</c:f>
              <c:strCache>
                <c:ptCount val="1"/>
                <c:pt idx="0">
                  <c:v>News </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'1.9'!$N$3:$R$3</c:f>
              <c:strCache>
                <c:ptCount val="5"/>
                <c:pt idx="0">
                  <c:v>0</c:v>
                </c:pt>
                <c:pt idx="1">
                  <c:v>0 to 1</c:v>
                </c:pt>
                <c:pt idx="2">
                  <c:v>1 to 2</c:v>
                </c:pt>
                <c:pt idx="3">
                  <c:v>2 to 3 </c:v>
                </c:pt>
                <c:pt idx="4">
                  <c:v>More than 3</c:v>
                </c:pt>
              </c:strCache>
            </c:strRef>
          </c:cat>
          <c:val>
            <c:numRef>
              <c:f>'1.9'!$N$8:$R$8</c:f>
              <c:numCache>
                <c:formatCode>General</c:formatCode>
                <c:ptCount val="5"/>
                <c:pt idx="0">
                  <c:v>0</c:v>
                </c:pt>
                <c:pt idx="1">
                  <c:v>18</c:v>
                </c:pt>
                <c:pt idx="2">
                  <c:v>6</c:v>
                </c:pt>
                <c:pt idx="3">
                  <c:v>3</c:v>
                </c:pt>
                <c:pt idx="4">
                  <c:v>0</c:v>
                </c:pt>
              </c:numCache>
            </c:numRef>
          </c:val>
          <c:extLst>
            <c:ext xmlns:c16="http://schemas.microsoft.com/office/drawing/2014/chart" uri="{C3380CC4-5D6E-409C-BE32-E72D297353CC}">
              <c16:uniqueId val="{00000000-85FE-44FF-9365-5F0D204A9AFF}"/>
            </c:ext>
          </c:extLst>
        </c:ser>
        <c:dLbls>
          <c:showLegendKey val="0"/>
          <c:showVal val="0"/>
          <c:showCatName val="0"/>
          <c:showSerName val="0"/>
          <c:showPercent val="0"/>
          <c:showBubbleSize val="0"/>
        </c:dLbls>
        <c:gapWidth val="315"/>
        <c:overlap val="-40"/>
        <c:axId val="223829984"/>
        <c:axId val="223832064"/>
      </c:barChart>
      <c:catAx>
        <c:axId val="223829984"/>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23832064"/>
        <c:crosses val="autoZero"/>
        <c:auto val="1"/>
        <c:lblAlgn val="ctr"/>
        <c:lblOffset val="100"/>
        <c:noMultiLvlLbl val="0"/>
      </c:catAx>
      <c:valAx>
        <c:axId val="223832064"/>
        <c:scaling>
          <c:orientation val="minMax"/>
        </c:scaling>
        <c:delete val="1"/>
        <c:axPos val="l"/>
        <c:numFmt formatCode="General" sourceLinked="1"/>
        <c:majorTickMark val="none"/>
        <c:minorTickMark val="none"/>
        <c:tickLblPos val="nextTo"/>
        <c:crossAx val="223829984"/>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'1.9'!$A$8</c:f>
              <c:strCache>
                <c:ptCount val="1"/>
                <c:pt idx="0">
                  <c:v>News </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'1.9'!$B$3:$F$3</c:f>
              <c:strCache>
                <c:ptCount val="5"/>
                <c:pt idx="0">
                  <c:v>0</c:v>
                </c:pt>
                <c:pt idx="1">
                  <c:v>0 to 1</c:v>
                </c:pt>
                <c:pt idx="2">
                  <c:v>1 to 2</c:v>
                </c:pt>
                <c:pt idx="3">
                  <c:v>2 to 3 </c:v>
                </c:pt>
                <c:pt idx="4">
                  <c:v>More than 3</c:v>
                </c:pt>
              </c:strCache>
            </c:strRef>
          </c:cat>
          <c:val>
            <c:numRef>
              <c:f>'1.9'!$B$8:$F$8</c:f>
              <c:numCache>
                <c:formatCode>General</c:formatCode>
                <c:ptCount val="5"/>
                <c:pt idx="0">
                  <c:v>15</c:v>
                </c:pt>
                <c:pt idx="1">
                  <c:v>39</c:v>
                </c:pt>
                <c:pt idx="2">
                  <c:v>24</c:v>
                </c:pt>
                <c:pt idx="3">
                  <c:v>3</c:v>
                </c:pt>
                <c:pt idx="4">
                  <c:v>0</c:v>
                </c:pt>
              </c:numCache>
            </c:numRef>
          </c:val>
          <c:extLst>
            <c:ext xmlns:c16="http://schemas.microsoft.com/office/drawing/2014/chart" uri="{C3380CC4-5D6E-409C-BE32-E72D297353CC}">
              <c16:uniqueId val="{00000000-9C6B-4EF9-8A1F-76D9A49358F6}"/>
            </c:ext>
          </c:extLst>
        </c:ser>
        <c:dLbls>
          <c:showLegendKey val="0"/>
          <c:showVal val="0"/>
          <c:showCatName val="0"/>
          <c:showSerName val="0"/>
          <c:showPercent val="0"/>
          <c:showBubbleSize val="0"/>
        </c:dLbls>
        <c:gapWidth val="315"/>
        <c:overlap val="-40"/>
        <c:axId val="88613600"/>
        <c:axId val="88618176"/>
      </c:barChart>
      <c:catAx>
        <c:axId val="8861360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8618176"/>
        <c:crosses val="autoZero"/>
        <c:auto val="1"/>
        <c:lblAlgn val="ctr"/>
        <c:lblOffset val="100"/>
        <c:noMultiLvlLbl val="0"/>
      </c:catAx>
      <c:valAx>
        <c:axId val="88618176"/>
        <c:scaling>
          <c:orientation val="minMax"/>
        </c:scaling>
        <c:delete val="1"/>
        <c:axPos val="l"/>
        <c:numFmt formatCode="General" sourceLinked="1"/>
        <c:majorTickMark val="none"/>
        <c:minorTickMark val="none"/>
        <c:tickLblPos val="nextTo"/>
        <c:crossAx val="88613600"/>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'1.9'!$G$9</c:f>
              <c:strCache>
                <c:ptCount val="1"/>
                <c:pt idx="0">
                  <c:v>Educational Websites </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'1.9'!$H$3:$L$3</c:f>
              <c:strCache>
                <c:ptCount val="5"/>
                <c:pt idx="0">
                  <c:v>0</c:v>
                </c:pt>
                <c:pt idx="1">
                  <c:v>0 to 1</c:v>
                </c:pt>
                <c:pt idx="2">
                  <c:v>1 to 2</c:v>
                </c:pt>
                <c:pt idx="3">
                  <c:v>2 to 3 </c:v>
                </c:pt>
                <c:pt idx="4">
                  <c:v>More than 3</c:v>
                </c:pt>
              </c:strCache>
            </c:strRef>
          </c:cat>
          <c:val>
            <c:numRef>
              <c:f>'1.9'!$H$9:$L$9</c:f>
              <c:numCache>
                <c:formatCode>General</c:formatCode>
                <c:ptCount val="5"/>
                <c:pt idx="0">
                  <c:v>15</c:v>
                </c:pt>
                <c:pt idx="1">
                  <c:v>24</c:v>
                </c:pt>
                <c:pt idx="2">
                  <c:v>3</c:v>
                </c:pt>
                <c:pt idx="3">
                  <c:v>0</c:v>
                </c:pt>
                <c:pt idx="4">
                  <c:v>0</c:v>
                </c:pt>
              </c:numCache>
            </c:numRef>
          </c:val>
          <c:extLst>
            <c:ext xmlns:c16="http://schemas.microsoft.com/office/drawing/2014/chart" uri="{C3380CC4-5D6E-409C-BE32-E72D297353CC}">
              <c16:uniqueId val="{00000000-AC5B-4F89-B574-865CA90E4375}"/>
            </c:ext>
          </c:extLst>
        </c:ser>
        <c:dLbls>
          <c:showLegendKey val="0"/>
          <c:showVal val="0"/>
          <c:showCatName val="0"/>
          <c:showSerName val="0"/>
          <c:showPercent val="0"/>
          <c:showBubbleSize val="0"/>
        </c:dLbls>
        <c:gapWidth val="315"/>
        <c:overlap val="-40"/>
        <c:axId val="185570432"/>
        <c:axId val="185560032"/>
      </c:barChart>
      <c:catAx>
        <c:axId val="1855704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85560032"/>
        <c:crosses val="autoZero"/>
        <c:auto val="1"/>
        <c:lblAlgn val="ctr"/>
        <c:lblOffset val="100"/>
        <c:noMultiLvlLbl val="0"/>
      </c:catAx>
      <c:valAx>
        <c:axId val="185560032"/>
        <c:scaling>
          <c:orientation val="minMax"/>
        </c:scaling>
        <c:delete val="1"/>
        <c:axPos val="l"/>
        <c:numFmt formatCode="General" sourceLinked="1"/>
        <c:majorTickMark val="none"/>
        <c:minorTickMark val="none"/>
        <c:tickLblPos val="nextTo"/>
        <c:crossAx val="18557043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'1.9'!$M$9</c:f>
              <c:strCache>
                <c:ptCount val="1"/>
                <c:pt idx="0">
                  <c:v>Educational Websites </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'1.9'!$N$3:$R$3</c:f>
              <c:strCache>
                <c:ptCount val="5"/>
                <c:pt idx="0">
                  <c:v>0</c:v>
                </c:pt>
                <c:pt idx="1">
                  <c:v>0 to 1</c:v>
                </c:pt>
                <c:pt idx="2">
                  <c:v>1 to 2</c:v>
                </c:pt>
                <c:pt idx="3">
                  <c:v>2 to 3 </c:v>
                </c:pt>
                <c:pt idx="4">
                  <c:v>More than 3</c:v>
                </c:pt>
              </c:strCache>
            </c:strRef>
          </c:cat>
          <c:val>
            <c:numRef>
              <c:f>'1.9'!$N$9:$R$9</c:f>
              <c:numCache>
                <c:formatCode>General</c:formatCode>
                <c:ptCount val="5"/>
                <c:pt idx="0">
                  <c:v>6</c:v>
                </c:pt>
                <c:pt idx="1">
                  <c:v>18</c:v>
                </c:pt>
                <c:pt idx="2">
                  <c:v>3</c:v>
                </c:pt>
                <c:pt idx="3">
                  <c:v>0</c:v>
                </c:pt>
                <c:pt idx="4">
                  <c:v>0</c:v>
                </c:pt>
              </c:numCache>
            </c:numRef>
          </c:val>
          <c:extLst>
            <c:ext xmlns:c16="http://schemas.microsoft.com/office/drawing/2014/chart" uri="{C3380CC4-5D6E-409C-BE32-E72D297353CC}">
              <c16:uniqueId val="{00000000-C0F6-4C85-83E7-58D8349E1279}"/>
            </c:ext>
          </c:extLst>
        </c:ser>
        <c:dLbls>
          <c:showLegendKey val="0"/>
          <c:showVal val="0"/>
          <c:showCatName val="0"/>
          <c:showSerName val="0"/>
          <c:showPercent val="0"/>
          <c:showBubbleSize val="0"/>
        </c:dLbls>
        <c:gapWidth val="315"/>
        <c:overlap val="-40"/>
        <c:axId val="64251072"/>
        <c:axId val="64247328"/>
      </c:barChart>
      <c:catAx>
        <c:axId val="6425107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64247328"/>
        <c:crosses val="autoZero"/>
        <c:auto val="1"/>
        <c:lblAlgn val="ctr"/>
        <c:lblOffset val="100"/>
        <c:noMultiLvlLbl val="0"/>
      </c:catAx>
      <c:valAx>
        <c:axId val="64247328"/>
        <c:scaling>
          <c:orientation val="minMax"/>
        </c:scaling>
        <c:delete val="1"/>
        <c:axPos val="l"/>
        <c:numFmt formatCode="General" sourceLinked="1"/>
        <c:majorTickMark val="none"/>
        <c:minorTickMark val="none"/>
        <c:tickLblPos val="nextTo"/>
        <c:crossAx val="6425107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'1.9'!$A$9</c:f>
              <c:strCache>
                <c:ptCount val="1"/>
                <c:pt idx="0">
                  <c:v>Educational Websites </c:v>
                </c:pt>
              </c:strCache>
            </c:strRef>
          </c:tx>
          <c:spPr>
            <a:noFill/>
            <a:ln w="9525" cap="flat" cmpd="sng" algn="ctr">
              <a:solidFill>
                <a:schemeClr val="accent1"/>
              </a:solidFill>
              <a:miter lim="800000"/>
            </a:ln>
            <a:effectLst>
              <a:glow rad="63500">
                <a:schemeClr val="accent1">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'1.9'!$B$3:$F$3</c:f>
              <c:strCache>
                <c:ptCount val="5"/>
                <c:pt idx="0">
                  <c:v>0</c:v>
                </c:pt>
                <c:pt idx="1">
                  <c:v>0 to 1</c:v>
                </c:pt>
                <c:pt idx="2">
                  <c:v>1 to 2</c:v>
                </c:pt>
                <c:pt idx="3">
                  <c:v>2 to 3 </c:v>
                </c:pt>
                <c:pt idx="4">
                  <c:v>More than 3</c:v>
                </c:pt>
              </c:strCache>
            </c:strRef>
          </c:cat>
          <c:val>
            <c:numRef>
              <c:f>'1.9'!$B$9:$F$9</c:f>
              <c:numCache>
                <c:formatCode>General</c:formatCode>
                <c:ptCount val="5"/>
                <c:pt idx="0">
                  <c:v>27</c:v>
                </c:pt>
                <c:pt idx="1">
                  <c:v>45</c:v>
                </c:pt>
                <c:pt idx="2">
                  <c:v>9</c:v>
                </c:pt>
                <c:pt idx="3">
                  <c:v>0</c:v>
                </c:pt>
                <c:pt idx="4">
                  <c:v>0</c:v>
                </c:pt>
              </c:numCache>
            </c:numRef>
          </c:val>
          <c:extLst>
            <c:ext xmlns:c16="http://schemas.microsoft.com/office/drawing/2014/chart" uri="{C3380CC4-5D6E-409C-BE32-E72D297353CC}">
              <c16:uniqueId val="{00000000-8FCB-40A0-89BB-517C110613E2}"/>
            </c:ext>
          </c:extLst>
        </c:ser>
        <c:dLbls>
          <c:showLegendKey val="0"/>
          <c:showVal val="0"/>
          <c:showCatName val="0"/>
          <c:showSerName val="0"/>
          <c:showPercent val="0"/>
          <c:showBubbleSize val="0"/>
        </c:dLbls>
        <c:gapWidth val="315"/>
        <c:overlap val="-40"/>
        <c:axId val="224729840"/>
        <c:axId val="224724016"/>
      </c:barChart>
      <c:catAx>
        <c:axId val="22472984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224724016"/>
        <c:crosses val="autoZero"/>
        <c:auto val="1"/>
        <c:lblAlgn val="ctr"/>
        <c:lblOffset val="100"/>
        <c:noMultiLvlLbl val="0"/>
      </c:catAx>
      <c:valAx>
        <c:axId val="224724016"/>
        <c:scaling>
          <c:orientation val="minMax"/>
        </c:scaling>
        <c:delete val="1"/>
        <c:axPos val="l"/>
        <c:numFmt formatCode="General" sourceLinked="1"/>
        <c:majorTickMark val="none"/>
        <c:minorTickMark val="none"/>
        <c:tickLblPos val="nextTo"/>
        <c:crossAx val="224729840"/>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r>
              <a:rPr lang="en-US" sz="1800" b="1" dirty="0" smtClean="0">
                <a:solidFill>
                  <a:schemeClr val="bg1"/>
                </a:solidFill>
                <a:effectLst/>
              </a:rPr>
              <a:t>Which platforms do you visit to get a complete information of a college?</a:t>
            </a:r>
            <a:endParaRPr lang="en-US" dirty="0">
              <a:solidFill>
                <a:schemeClr val="bg1"/>
              </a:solidFill>
              <a:effectLst/>
            </a:endParaRP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dLbls>
            <c:dLbl>
              <c:idx val="0"/>
              <c:tx>
                <c:rich>
                  <a:bodyPr/>
                  <a:lstStyle/>
                  <a:p>
                    <a:fld id="{24F3C9D3-76C1-48D5-907C-EEA9DC7BAC98}"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81A-4665-B691-ABFCC53ACCFA}"/>
                </c:ext>
              </c:extLst>
            </c:dLbl>
            <c:dLbl>
              <c:idx val="1"/>
              <c:tx>
                <c:rich>
                  <a:bodyPr/>
                  <a:lstStyle/>
                  <a:p>
                    <a:fld id="{A6D27826-B76C-447E-9BBE-BEC30DA64947}"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E81A-4665-B691-ABFCC53ACCFA}"/>
                </c:ext>
              </c:extLst>
            </c:dLbl>
            <c:dLbl>
              <c:idx val="2"/>
              <c:tx>
                <c:rich>
                  <a:bodyPr/>
                  <a:lstStyle/>
                  <a:p>
                    <a:fld id="{2C9E3C8A-143B-46BA-B024-6C14DAC0553B}"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81A-4665-B691-ABFCC53ACCFA}"/>
                </c:ext>
              </c:extLst>
            </c:dLbl>
            <c:dLbl>
              <c:idx val="3"/>
              <c:tx>
                <c:rich>
                  <a:bodyPr/>
                  <a:lstStyle/>
                  <a:p>
                    <a:fld id="{B996E2EF-5791-4680-A4C5-34D0382B635A}"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E81A-4665-B691-ABFCC53ACCFA}"/>
                </c:ext>
              </c:extLst>
            </c:dLbl>
            <c:dLbl>
              <c:idx val="4"/>
              <c:tx>
                <c:rich>
                  <a:bodyPr/>
                  <a:lstStyle/>
                  <a:p>
                    <a:fld id="{E8893939-C735-4E80-B5A5-587400543955}"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81A-4665-B691-ABFCC53ACCFA}"/>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Questionnaire!$A$78:$A$82</c:f>
              <c:strCache>
                <c:ptCount val="5"/>
                <c:pt idx="0">
                  <c:v>College Website</c:v>
                </c:pt>
                <c:pt idx="1">
                  <c:v>College social media accounts</c:v>
                </c:pt>
                <c:pt idx="2">
                  <c:v>Content/ educational sites</c:v>
                </c:pt>
                <c:pt idx="3">
                  <c:v>News articles</c:v>
                </c:pt>
                <c:pt idx="4">
                  <c:v>None of the above</c:v>
                </c:pt>
              </c:strCache>
            </c:strRef>
          </c:cat>
          <c:val>
            <c:numRef>
              <c:f>Questionnaire!$C$78:$C$82</c:f>
              <c:numCache>
                <c:formatCode>General</c:formatCode>
                <c:ptCount val="5"/>
                <c:pt idx="0">
                  <c:v>94</c:v>
                </c:pt>
                <c:pt idx="1">
                  <c:v>28.000000000000004</c:v>
                </c:pt>
                <c:pt idx="2">
                  <c:v>22</c:v>
                </c:pt>
                <c:pt idx="3">
                  <c:v>20</c:v>
                </c:pt>
                <c:pt idx="4">
                  <c:v>0</c:v>
                </c:pt>
              </c:numCache>
            </c:numRef>
          </c:val>
          <c:extLst>
            <c:ext xmlns:c16="http://schemas.microsoft.com/office/drawing/2014/chart" uri="{C3380CC4-5D6E-409C-BE32-E72D297353CC}">
              <c16:uniqueId val="{00000000-E81A-4665-B691-ABFCC53ACCFA}"/>
            </c:ext>
          </c:extLst>
        </c:ser>
        <c:dLbls>
          <c:showLegendKey val="0"/>
          <c:showVal val="0"/>
          <c:showCatName val="0"/>
          <c:showSerName val="0"/>
          <c:showPercent val="0"/>
          <c:showBubbleSize val="0"/>
        </c:dLbls>
        <c:gapWidth val="315"/>
        <c:overlap val="-40"/>
        <c:axId val="133030416"/>
        <c:axId val="2088583168"/>
      </c:barChart>
      <c:catAx>
        <c:axId val="13303041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88583168"/>
        <c:crosses val="autoZero"/>
        <c:auto val="1"/>
        <c:lblAlgn val="ctr"/>
        <c:lblOffset val="100"/>
        <c:noMultiLvlLbl val="0"/>
      </c:catAx>
      <c:valAx>
        <c:axId val="2088583168"/>
        <c:scaling>
          <c:orientation val="minMax"/>
        </c:scaling>
        <c:delete val="1"/>
        <c:axPos val="l"/>
        <c:numFmt formatCode="General" sourceLinked="1"/>
        <c:majorTickMark val="none"/>
        <c:minorTickMark val="none"/>
        <c:tickLblPos val="nextTo"/>
        <c:crossAx val="133030416"/>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100" baseline="0">
                <a:solidFill>
                  <a:schemeClr val="lt1">
                    <a:lumMod val="95000"/>
                  </a:schemeClr>
                </a:solidFill>
                <a:effectLst>
                  <a:outerShdw blurRad="38100" dist="38100" dir="2700000" algn="tl">
                    <a:srgbClr val="000000">
                      <a:alpha val="43137"/>
                    </a:srgbClr>
                  </a:outerShdw>
                </a:effectLst>
                <a:latin typeface="+mn-lt"/>
                <a:ea typeface="+mn-ea"/>
                <a:cs typeface="+mn-cs"/>
              </a:defRPr>
            </a:pPr>
            <a:r>
              <a:rPr lang="en-US" sz="1800" b="1" i="0" u="none" strike="noStrike" baseline="0" dirty="0" smtClean="0">
                <a:effectLst>
                  <a:outerShdw blurRad="38100" dist="38100" dir="2700000" algn="tl">
                    <a:srgbClr val="000000">
                      <a:alpha val="43137"/>
                    </a:srgbClr>
                  </a:outerShdw>
                </a:effectLst>
              </a:rPr>
              <a:t>Are you aware of the fact that institutions also advertise on social media? </a:t>
            </a:r>
            <a:endParaRPr lang="en-US" sz="1800" b="1" dirty="0">
              <a:effectLst>
                <a:outerShdw blurRad="38100" dist="38100" dir="2700000" algn="tl">
                  <a:srgbClr val="000000">
                    <a:alpha val="43137"/>
                  </a:srgbClr>
                </a:outerShdw>
              </a:effectLst>
            </a:endParaRPr>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lt1">
                  <a:lumMod val="95000"/>
                </a:schemeClr>
              </a:solidFill>
              <a:effectLst>
                <a:outerShdw blurRad="38100" dist="38100" dir="2700000" algn="tl">
                  <a:srgbClr val="000000">
                    <a:alpha val="43137"/>
                  </a:srgb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13E-4BD1-B31F-BAB2DE57C28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13E-4BD1-B31F-BAB2DE57C285}"/>
              </c:ext>
            </c:extLst>
          </c:dPt>
          <c:dLbls>
            <c:dLbl>
              <c:idx val="0"/>
              <c:tx>
                <c:rich>
                  <a:bodyPr/>
                  <a:lstStyle/>
                  <a:p>
                    <a:fld id="{5F8E2D11-7ECB-4D5C-A180-5404330C62D0}"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13E-4BD1-B31F-BAB2DE57C285}"/>
                </c:ext>
              </c:extLst>
            </c:dLbl>
            <c:dLbl>
              <c:idx val="1"/>
              <c:tx>
                <c:rich>
                  <a:bodyPr/>
                  <a:lstStyle/>
                  <a:p>
                    <a:fld id="{C7D3DD73-DAA4-4F32-AC5F-0A4C8540D5BF}"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B13E-4BD1-B31F-BAB2DE57C285}"/>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Questionnaire!$A$16:$A$17</c:f>
              <c:strCache>
                <c:ptCount val="2"/>
                <c:pt idx="0">
                  <c:v>Yes </c:v>
                </c:pt>
                <c:pt idx="1">
                  <c:v>No</c:v>
                </c:pt>
              </c:strCache>
            </c:strRef>
          </c:cat>
          <c:val>
            <c:numRef>
              <c:f>Questionnaire!$C$16:$C$17</c:f>
              <c:numCache>
                <c:formatCode>General</c:formatCode>
                <c:ptCount val="2"/>
                <c:pt idx="0">
                  <c:v>100</c:v>
                </c:pt>
                <c:pt idx="1">
                  <c:v>0</c:v>
                </c:pt>
              </c:numCache>
            </c:numRef>
          </c:val>
          <c:extLst>
            <c:ext xmlns:c16="http://schemas.microsoft.com/office/drawing/2014/chart" uri="{C3380CC4-5D6E-409C-BE32-E72D297353CC}">
              <c16:uniqueId val="{00000004-B13E-4BD1-B31F-BAB2DE57C28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r>
              <a:rPr lang="en-US" sz="1800" b="1" dirty="0" smtClean="0">
                <a:solidFill>
                  <a:schemeClr val="bg1"/>
                </a:solidFill>
                <a:effectLst/>
              </a:rPr>
              <a:t>What are the verticals about which the institutions Advertise/Post on social media platform? </a:t>
            </a:r>
            <a:endParaRPr lang="en-US" dirty="0">
              <a:solidFill>
                <a:schemeClr val="bg1"/>
              </a:solidFill>
              <a:effectLst/>
            </a:endParaRP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dLbls>
            <c:dLbl>
              <c:idx val="0"/>
              <c:tx>
                <c:rich>
                  <a:bodyPr/>
                  <a:lstStyle/>
                  <a:p>
                    <a:fld id="{10F4C2AB-A240-4B64-B2D2-4DCF2DFFA437}"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619-42FA-80D5-1A84B86542C3}"/>
                </c:ext>
              </c:extLst>
            </c:dLbl>
            <c:dLbl>
              <c:idx val="1"/>
              <c:tx>
                <c:rich>
                  <a:bodyPr/>
                  <a:lstStyle/>
                  <a:p>
                    <a:fld id="{E5D57E65-AE69-4F63-B0A4-B01790A300B9}"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619-42FA-80D5-1A84B86542C3}"/>
                </c:ext>
              </c:extLst>
            </c:dLbl>
            <c:dLbl>
              <c:idx val="2"/>
              <c:tx>
                <c:rich>
                  <a:bodyPr/>
                  <a:lstStyle/>
                  <a:p>
                    <a:fld id="{2920F378-CF60-4E1E-8485-520DAE2EDF60}"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619-42FA-80D5-1A84B86542C3}"/>
                </c:ext>
              </c:extLst>
            </c:dLbl>
            <c:dLbl>
              <c:idx val="4"/>
              <c:tx>
                <c:rich>
                  <a:bodyPr/>
                  <a:lstStyle/>
                  <a:p>
                    <a:fld id="{9439A0CF-9076-4E70-B642-0F53F1343311}"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619-42FA-80D5-1A84B86542C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Questionnaire!$A$87:$A$91</c:f>
              <c:strCache>
                <c:ptCount val="5"/>
                <c:pt idx="0">
                  <c:v>Admission post</c:v>
                </c:pt>
                <c:pt idx="1">
                  <c:v>In-college activities    </c:v>
                </c:pt>
                <c:pt idx="2">
                  <c:v>Inviting for an event </c:v>
                </c:pt>
                <c:pt idx="3">
                  <c:v>Study Material/ Course Content </c:v>
                </c:pt>
                <c:pt idx="4">
                  <c:v>Others</c:v>
                </c:pt>
              </c:strCache>
            </c:strRef>
          </c:cat>
          <c:val>
            <c:numRef>
              <c:f>Questionnaire!$C$87:$C$91</c:f>
              <c:numCache>
                <c:formatCode>General</c:formatCode>
                <c:ptCount val="5"/>
                <c:pt idx="0">
                  <c:v>57.999999999999993</c:v>
                </c:pt>
                <c:pt idx="1">
                  <c:v>80</c:v>
                </c:pt>
                <c:pt idx="2">
                  <c:v>48</c:v>
                </c:pt>
                <c:pt idx="3">
                  <c:v>0</c:v>
                </c:pt>
                <c:pt idx="4">
                  <c:v>4</c:v>
                </c:pt>
              </c:numCache>
            </c:numRef>
          </c:val>
          <c:extLst>
            <c:ext xmlns:c16="http://schemas.microsoft.com/office/drawing/2014/chart" uri="{C3380CC4-5D6E-409C-BE32-E72D297353CC}">
              <c16:uniqueId val="{00000000-D619-42FA-80D5-1A84B86542C3}"/>
            </c:ext>
          </c:extLst>
        </c:ser>
        <c:dLbls>
          <c:showLegendKey val="0"/>
          <c:showVal val="0"/>
          <c:showCatName val="0"/>
          <c:showSerName val="0"/>
          <c:showPercent val="0"/>
          <c:showBubbleSize val="0"/>
        </c:dLbls>
        <c:gapWidth val="182"/>
        <c:overlap val="-50"/>
        <c:axId val="133030832"/>
        <c:axId val="2100062240"/>
      </c:barChart>
      <c:catAx>
        <c:axId val="133030832"/>
        <c:scaling>
          <c:orientation val="maxMin"/>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100062240"/>
        <c:crosses val="autoZero"/>
        <c:auto val="1"/>
        <c:lblAlgn val="ctr"/>
        <c:lblOffset val="100"/>
        <c:noMultiLvlLbl val="0"/>
      </c:catAx>
      <c:valAx>
        <c:axId val="2100062240"/>
        <c:scaling>
          <c:orientation val="minMax"/>
        </c:scaling>
        <c:delete val="1"/>
        <c:axPos val="t"/>
        <c:numFmt formatCode="General" sourceLinked="1"/>
        <c:majorTickMark val="none"/>
        <c:minorTickMark val="none"/>
        <c:tickLblPos val="nextTo"/>
        <c:crossAx val="13303083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sz="1800" b="1" dirty="0" smtClean="0">
                <a:solidFill>
                  <a:schemeClr val="bg1"/>
                </a:solidFill>
                <a:effectLst/>
              </a:rPr>
              <a:t>Are you aware that your Institution Posts All In-College activities on social media?</a:t>
            </a:r>
            <a:endParaRPr lang="en-US" dirty="0">
              <a:solidFill>
                <a:schemeClr val="bg1"/>
              </a:solidFill>
              <a:effectLst/>
            </a:endParaRP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F2D7-4320-90CD-D6FAC81725D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F2D7-4320-90CD-D6FAC81725D5}"/>
              </c:ext>
            </c:extLst>
          </c:dPt>
          <c:dLbls>
            <c:dLbl>
              <c:idx val="0"/>
              <c:tx>
                <c:rich>
                  <a:bodyPr/>
                  <a:lstStyle/>
                  <a:p>
                    <a:fld id="{4BFE9C9A-F159-4DEE-BB72-4BC286049ECA}"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2D7-4320-90CD-D6FAC81725D5}"/>
                </c:ext>
              </c:extLst>
            </c:dLbl>
            <c:dLbl>
              <c:idx val="1"/>
              <c:tx>
                <c:rich>
                  <a:bodyPr/>
                  <a:lstStyle/>
                  <a:p>
                    <a:fld id="{C75FC584-558E-4E41-9619-24A15DEA59E6}"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2D7-4320-90CD-D6FAC81725D5}"/>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Questionnaire!$A$96:$A$97</c:f>
              <c:strCache>
                <c:ptCount val="2"/>
                <c:pt idx="0">
                  <c:v>Yes</c:v>
                </c:pt>
                <c:pt idx="1">
                  <c:v>No</c:v>
                </c:pt>
              </c:strCache>
            </c:strRef>
          </c:cat>
          <c:val>
            <c:numRef>
              <c:f>Questionnaire!$C$96:$C$97</c:f>
              <c:numCache>
                <c:formatCode>General</c:formatCode>
                <c:ptCount val="2"/>
                <c:pt idx="0">
                  <c:v>86</c:v>
                </c:pt>
                <c:pt idx="1">
                  <c:v>14.000000000000002</c:v>
                </c:pt>
              </c:numCache>
            </c:numRef>
          </c:val>
          <c:extLst>
            <c:ext xmlns:c16="http://schemas.microsoft.com/office/drawing/2014/chart" uri="{C3380CC4-5D6E-409C-BE32-E72D297353CC}">
              <c16:uniqueId val="{00000004-F2D7-4320-90CD-D6FAC81725D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800"/>
              <a:t>Do you read/ look for more information of institutions on Internet? </a:t>
            </a:r>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E539-4B76-BFAE-CF0C1E420A5B}"/>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E539-4B76-BFAE-CF0C1E420A5B}"/>
              </c:ext>
            </c:extLst>
          </c:dPt>
          <c:dLbls>
            <c:dLbl>
              <c:idx val="0"/>
              <c:tx>
                <c:rich>
                  <a:bodyPr/>
                  <a:lstStyle/>
                  <a:p>
                    <a:fld id="{89EBA1E4-5DC2-4525-B07E-51004D7864D9}"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539-4B76-BFAE-CF0C1E420A5B}"/>
                </c:ext>
              </c:extLst>
            </c:dLbl>
            <c:dLbl>
              <c:idx val="1"/>
              <c:tx>
                <c:rich>
                  <a:bodyPr/>
                  <a:lstStyle/>
                  <a:p>
                    <a:fld id="{8670E9ED-9182-4A42-A6D9-0B8A40D2E981}"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539-4B76-BFAE-CF0C1E420A5B}"/>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Questionnaire!$A$22:$A$23</c:f>
              <c:strCache>
                <c:ptCount val="2"/>
                <c:pt idx="0">
                  <c:v>Yes </c:v>
                </c:pt>
                <c:pt idx="1">
                  <c:v>No</c:v>
                </c:pt>
              </c:strCache>
            </c:strRef>
          </c:cat>
          <c:val>
            <c:numRef>
              <c:f>Questionnaire!$C$22:$C$23</c:f>
              <c:numCache>
                <c:formatCode>General</c:formatCode>
                <c:ptCount val="2"/>
                <c:pt idx="0">
                  <c:v>86</c:v>
                </c:pt>
                <c:pt idx="1">
                  <c:v>14.000000000000002</c:v>
                </c:pt>
              </c:numCache>
            </c:numRef>
          </c:val>
          <c:extLst>
            <c:ext xmlns:c16="http://schemas.microsoft.com/office/drawing/2014/chart" uri="{C3380CC4-5D6E-409C-BE32-E72D297353CC}">
              <c16:uniqueId val="{00000004-E539-4B76-BFAE-CF0C1E420A5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solidFill>
                  <a:schemeClr val="bg1"/>
                </a:solidFill>
              </a:rPr>
              <a:t>How Important for you is the institution website?</a:t>
            </a:r>
          </a:p>
        </c:rich>
      </c:tx>
      <c:overlay val="0"/>
      <c:spPr>
        <a:noFill/>
        <a:ln>
          <a:noFill/>
        </a:ln>
        <a:effectLst/>
      </c:spPr>
      <c:txPr>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dLbls>
            <c:dLbl>
              <c:idx val="0"/>
              <c:tx>
                <c:rich>
                  <a:bodyPr/>
                  <a:lstStyle/>
                  <a:p>
                    <a:fld id="{DB368F97-2315-48E9-9986-8557D0ADC1F6}" type="VALUE">
                      <a:rPr lang="en-US" smtClean="0"/>
                      <a:pPr/>
                      <a:t>[VALUE]</a:t>
                    </a:fld>
                    <a:r>
                      <a:rPr lang="en-US" smtClean="0"/>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375-421D-8473-A53E5369BAD3}"/>
                </c:ext>
              </c:extLst>
            </c:dLbl>
            <c:dLbl>
              <c:idx val="1"/>
              <c:tx>
                <c:rich>
                  <a:bodyPr/>
                  <a:lstStyle/>
                  <a:p>
                    <a:r>
                      <a:rPr lang="en-US" sz="1400" b="1">
                        <a:solidFill>
                          <a:schemeClr val="bg1"/>
                        </a:solidFill>
                      </a:rPr>
                      <a:t>48%</a:t>
                    </a:r>
                  </a:p>
                </c:rich>
              </c:tx>
              <c:dLblPos val="in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75-421D-8473-A53E5369BAD3}"/>
                </c:ext>
              </c:extLst>
            </c:dLbl>
            <c:dLbl>
              <c:idx val="2"/>
              <c:tx>
                <c:rich>
                  <a:bodyPr/>
                  <a:lstStyle/>
                  <a:p>
                    <a:fld id="{A5F5CE35-F7EB-4AD5-9A16-953A129AECD5}" type="VALUE">
                      <a:rPr lang="en-US" smtClean="0"/>
                      <a:pPr/>
                      <a:t>[VALUE]</a:t>
                    </a:fld>
                    <a:r>
                      <a:rPr lang="en-US" smtClean="0"/>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375-421D-8473-A53E5369BAD3}"/>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Questionnaire!$A$28:$A$30</c:f>
              <c:strCache>
                <c:ptCount val="3"/>
                <c:pt idx="0">
                  <c:v>Very Important</c:v>
                </c:pt>
                <c:pt idx="1">
                  <c:v>Important</c:v>
                </c:pt>
                <c:pt idx="2">
                  <c:v>Least Important</c:v>
                </c:pt>
              </c:strCache>
            </c:strRef>
          </c:cat>
          <c:val>
            <c:numRef>
              <c:f>Questionnaire!$C$28:$C$30</c:f>
              <c:numCache>
                <c:formatCode>General</c:formatCode>
                <c:ptCount val="3"/>
                <c:pt idx="0">
                  <c:v>46</c:v>
                </c:pt>
                <c:pt idx="1">
                  <c:v>48</c:v>
                </c:pt>
                <c:pt idx="2">
                  <c:v>6</c:v>
                </c:pt>
              </c:numCache>
            </c:numRef>
          </c:val>
          <c:extLst>
            <c:ext xmlns:c16="http://schemas.microsoft.com/office/drawing/2014/chart" uri="{C3380CC4-5D6E-409C-BE32-E72D297353CC}">
              <c16:uniqueId val="{00000000-6375-421D-8473-A53E5369BAD3}"/>
            </c:ext>
          </c:extLst>
        </c:ser>
        <c:dLbls>
          <c:dLblPos val="inEnd"/>
          <c:showLegendKey val="0"/>
          <c:showVal val="1"/>
          <c:showCatName val="0"/>
          <c:showSerName val="0"/>
          <c:showPercent val="0"/>
          <c:showBubbleSize val="0"/>
        </c:dLbls>
        <c:gapWidth val="182"/>
        <c:overlap val="-50"/>
        <c:axId val="2091585232"/>
        <c:axId val="2091582736"/>
      </c:barChart>
      <c:catAx>
        <c:axId val="2091585232"/>
        <c:scaling>
          <c:orientation val="maxMin"/>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91582736"/>
        <c:crosses val="autoZero"/>
        <c:auto val="1"/>
        <c:lblAlgn val="ctr"/>
        <c:lblOffset val="100"/>
        <c:noMultiLvlLbl val="0"/>
      </c:catAx>
      <c:valAx>
        <c:axId val="2091582736"/>
        <c:scaling>
          <c:orientation val="minMax"/>
        </c:scaling>
        <c:delete val="1"/>
        <c:axPos val="t"/>
        <c:numFmt formatCode="General" sourceLinked="1"/>
        <c:majorTickMark val="none"/>
        <c:minorTickMark val="none"/>
        <c:tickLblPos val="nextTo"/>
        <c:crossAx val="209158523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r>
              <a:rPr lang="en-US" sz="1800">
                <a:solidFill>
                  <a:schemeClr val="bg1"/>
                </a:solidFill>
              </a:rPr>
              <a:t>What sort of marketing/ advertising you think is more important for an institution?</a:t>
            </a:r>
          </a:p>
        </c:rich>
      </c:tx>
      <c:overlay val="0"/>
      <c:spPr>
        <a:noFill/>
        <a:ln>
          <a:noFill/>
        </a:ln>
        <a:effectLst/>
      </c:spPr>
      <c:txPr>
        <a:bodyPr rot="0" spcFirstLastPara="1" vertOverflow="ellipsis" vert="horz" wrap="square" anchor="ctr" anchorCtr="1"/>
        <a:lstStyle/>
        <a:p>
          <a:pPr>
            <a:defRPr sz="1800" b="1" i="0" u="none" strike="noStrike" kern="1200" cap="none" baseline="0">
              <a:solidFill>
                <a:schemeClr val="bg1"/>
              </a:solidFill>
              <a:latin typeface="+mn-lt"/>
              <a:ea typeface="+mn-ea"/>
              <a:cs typeface="+mn-cs"/>
            </a:defRPr>
          </a:pPr>
          <a:endParaRPr lang="en-US"/>
        </a:p>
      </c:txPr>
    </c:title>
    <c:autoTitleDeleted val="0"/>
    <c:plotArea>
      <c:layout/>
      <c:barChart>
        <c:barDir val="bar"/>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dLbls>
            <c:dLbl>
              <c:idx val="0"/>
              <c:tx>
                <c:rich>
                  <a:bodyPr/>
                  <a:lstStyle/>
                  <a:p>
                    <a:fld id="{EE6FDEC6-1681-4F67-A16F-275582CD4F58}"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BBB-40CC-9745-3CF619983847}"/>
                </c:ext>
              </c:extLst>
            </c:dLbl>
            <c:dLbl>
              <c:idx val="1"/>
              <c:tx>
                <c:rich>
                  <a:bodyPr/>
                  <a:lstStyle/>
                  <a:p>
                    <a:fld id="{96CFE8F4-4D78-44D4-90A7-7D5675F6901B}"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CBBB-40CC-9745-3CF619983847}"/>
                </c:ext>
              </c:extLst>
            </c:dLbl>
            <c:dLbl>
              <c:idx val="2"/>
              <c:tx>
                <c:rich>
                  <a:bodyPr/>
                  <a:lstStyle/>
                  <a:p>
                    <a:fld id="{2542345B-0709-4BC0-9B3C-6A08A5E0356B}"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CBBB-40CC-9745-3CF619983847}"/>
                </c:ext>
              </c:extLst>
            </c:dLbl>
            <c:dLbl>
              <c:idx val="3"/>
              <c:tx>
                <c:rich>
                  <a:bodyPr/>
                  <a:lstStyle/>
                  <a:p>
                    <a:fld id="{212F6055-3DB8-4239-820A-B5443A957B91}"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CBBB-40CC-9745-3CF619983847}"/>
                </c:ext>
              </c:extLst>
            </c:dLbl>
            <c:dLbl>
              <c:idx val="4"/>
              <c:tx>
                <c:rich>
                  <a:bodyPr/>
                  <a:lstStyle/>
                  <a:p>
                    <a:fld id="{8DFD0951-AF3D-4A02-A93E-629C321C2300}"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CBBB-40CC-9745-3CF619983847}"/>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Questionnaire!$A$35:$A$39</c:f>
              <c:strCache>
                <c:ptCount val="5"/>
                <c:pt idx="0">
                  <c:v>Word of mouth</c:v>
                </c:pt>
                <c:pt idx="1">
                  <c:v>TV ads</c:v>
                </c:pt>
                <c:pt idx="2">
                  <c:v>Digital marketing</c:v>
                </c:pt>
                <c:pt idx="3">
                  <c:v>Newspapers/ Magazines/ Hoardings</c:v>
                </c:pt>
                <c:pt idx="4">
                  <c:v>None of the above</c:v>
                </c:pt>
              </c:strCache>
            </c:strRef>
          </c:cat>
          <c:val>
            <c:numRef>
              <c:f>Questionnaire!$C$35:$C$39</c:f>
              <c:numCache>
                <c:formatCode>General</c:formatCode>
                <c:ptCount val="5"/>
                <c:pt idx="0">
                  <c:v>56.000000000000007</c:v>
                </c:pt>
                <c:pt idx="1">
                  <c:v>22</c:v>
                </c:pt>
                <c:pt idx="2">
                  <c:v>66</c:v>
                </c:pt>
                <c:pt idx="3">
                  <c:v>48</c:v>
                </c:pt>
                <c:pt idx="4">
                  <c:v>2</c:v>
                </c:pt>
              </c:numCache>
            </c:numRef>
          </c:val>
          <c:extLst>
            <c:ext xmlns:c16="http://schemas.microsoft.com/office/drawing/2014/chart" uri="{C3380CC4-5D6E-409C-BE32-E72D297353CC}">
              <c16:uniqueId val="{00000000-CBBB-40CC-9745-3CF619983847}"/>
            </c:ext>
          </c:extLst>
        </c:ser>
        <c:dLbls>
          <c:showLegendKey val="0"/>
          <c:showVal val="0"/>
          <c:showCatName val="0"/>
          <c:showSerName val="0"/>
          <c:showPercent val="0"/>
          <c:showBubbleSize val="0"/>
        </c:dLbls>
        <c:gapWidth val="182"/>
        <c:overlap val="-50"/>
        <c:axId val="2075308592"/>
        <c:axId val="2075304432"/>
      </c:barChart>
      <c:catAx>
        <c:axId val="2075308592"/>
        <c:scaling>
          <c:orientation val="maxMin"/>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75304432"/>
        <c:crosses val="autoZero"/>
        <c:auto val="1"/>
        <c:lblAlgn val="ctr"/>
        <c:lblOffset val="100"/>
        <c:noMultiLvlLbl val="0"/>
      </c:catAx>
      <c:valAx>
        <c:axId val="2075304432"/>
        <c:scaling>
          <c:orientation val="minMax"/>
        </c:scaling>
        <c:delete val="1"/>
        <c:axPos val="t"/>
        <c:numFmt formatCode="General" sourceLinked="1"/>
        <c:majorTickMark val="none"/>
        <c:minorTickMark val="none"/>
        <c:tickLblPos val="nextTo"/>
        <c:crossAx val="2075308592"/>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r>
              <a:rPr lang="en-US" sz="1800" dirty="0">
                <a:solidFill>
                  <a:schemeClr val="bg1"/>
                </a:solidFill>
              </a:rPr>
              <a:t>Since students are the learning partner of the institutions, do you think presence of institutions on social media is important?</a:t>
            </a:r>
          </a:p>
        </c:rich>
      </c:tx>
      <c:overlay val="0"/>
      <c:spPr>
        <a:noFill/>
        <a:ln>
          <a:noFill/>
        </a:ln>
        <a:effectLst/>
      </c:spPr>
      <c:txPr>
        <a:bodyPr rot="0" spcFirstLastPara="1" vertOverflow="ellipsis" vert="horz" wrap="square" anchor="ctr" anchorCtr="1"/>
        <a:lstStyle/>
        <a:p>
          <a:pPr>
            <a:defRPr sz="1800" b="1" i="0" u="none" strike="noStrike" kern="1200" spc="100" baseline="0">
              <a:solidFill>
                <a:schemeClr val="bg1"/>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012-4392-AC16-4DB38A626DEC}"/>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012-4392-AC16-4DB38A626DEC}"/>
              </c:ext>
            </c:extLst>
          </c:dPt>
          <c:dLbls>
            <c:dLbl>
              <c:idx val="0"/>
              <c:tx>
                <c:rich>
                  <a:bodyPr/>
                  <a:lstStyle/>
                  <a:p>
                    <a:fld id="{F4C45DC9-E4F3-4CC6-B4F8-B6C08D4CBE07}"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012-4392-AC16-4DB38A626DEC}"/>
                </c:ext>
              </c:extLst>
            </c:dLbl>
            <c:dLbl>
              <c:idx val="1"/>
              <c:tx>
                <c:rich>
                  <a:bodyPr/>
                  <a:lstStyle/>
                  <a:p>
                    <a:fld id="{CE6DF521-E1A7-4655-A9A6-5735CD5DA208}"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012-4392-AC16-4DB38A626DEC}"/>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Questionnaire!$A$44:$A$45</c:f>
              <c:strCache>
                <c:ptCount val="2"/>
                <c:pt idx="0">
                  <c:v>Yes</c:v>
                </c:pt>
                <c:pt idx="1">
                  <c:v>No</c:v>
                </c:pt>
              </c:strCache>
            </c:strRef>
          </c:cat>
          <c:val>
            <c:numRef>
              <c:f>Questionnaire!$C$44:$C$45</c:f>
              <c:numCache>
                <c:formatCode>General</c:formatCode>
                <c:ptCount val="2"/>
                <c:pt idx="0">
                  <c:v>98</c:v>
                </c:pt>
                <c:pt idx="1">
                  <c:v>2</c:v>
                </c:pt>
              </c:numCache>
            </c:numRef>
          </c:val>
          <c:extLst>
            <c:ext xmlns:c16="http://schemas.microsoft.com/office/drawing/2014/chart" uri="{C3380CC4-5D6E-409C-BE32-E72D297353CC}">
              <c16:uniqueId val="{00000004-6012-4392-AC16-4DB38A626DE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r>
              <a:rPr lang="en-US" sz="1800" b="1" dirty="0" smtClean="0">
                <a:solidFill>
                  <a:schemeClr val="bg1"/>
                </a:solidFill>
                <a:effectLst/>
              </a:rPr>
              <a:t>Which platforms do you visit the most?</a:t>
            </a:r>
            <a:endParaRPr lang="en-US" dirty="0">
              <a:solidFill>
                <a:schemeClr val="bg1"/>
              </a:solidFill>
              <a:effectLst/>
            </a:endParaRP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dLbls>
            <c:dLbl>
              <c:idx val="0"/>
              <c:tx>
                <c:rich>
                  <a:bodyPr/>
                  <a:lstStyle/>
                  <a:p>
                    <a:fld id="{8EEB36BE-6584-48DD-9027-E9C540F97D2A}"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508-4E2F-A050-AE98EB3B6CCF}"/>
                </c:ext>
              </c:extLst>
            </c:dLbl>
            <c:dLbl>
              <c:idx val="1"/>
              <c:tx>
                <c:rich>
                  <a:bodyPr/>
                  <a:lstStyle/>
                  <a:p>
                    <a:fld id="{1024DC87-4882-44FE-A22E-1C930114C9DD}"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F508-4E2F-A050-AE98EB3B6CCF}"/>
                </c:ext>
              </c:extLst>
            </c:dLbl>
            <c:dLbl>
              <c:idx val="2"/>
              <c:tx>
                <c:rich>
                  <a:bodyPr/>
                  <a:lstStyle/>
                  <a:p>
                    <a:fld id="{C086EFB1-D3C6-4599-A0B0-CE721271DE51}"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508-4E2F-A050-AE98EB3B6CCF}"/>
                </c:ext>
              </c:extLst>
            </c:dLbl>
            <c:dLbl>
              <c:idx val="3"/>
              <c:tx>
                <c:rich>
                  <a:bodyPr/>
                  <a:lstStyle/>
                  <a:p>
                    <a:fld id="{C8C6B913-74A2-4E8C-8D1C-850B5DF8AB81}"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F508-4E2F-A050-AE98EB3B6CCF}"/>
                </c:ext>
              </c:extLst>
            </c:dLbl>
            <c:dLbl>
              <c:idx val="4"/>
              <c:tx>
                <c:rich>
                  <a:bodyPr/>
                  <a:lstStyle/>
                  <a:p>
                    <a:fld id="{0EA6C3A2-B763-4C76-9EC8-3B6D6A895FC4}" type="VALUE">
                      <a:rPr lang="en-US" smtClean="0"/>
                      <a:pPr/>
                      <a:t>[VALUE]</a:t>
                    </a:fld>
                    <a:r>
                      <a:rPr lang="en-US" smtClean="0"/>
                      <a:t>%</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508-4E2F-A050-AE98EB3B6CCF}"/>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Questionnaire!$A$59:$A$63</c:f>
              <c:strCache>
                <c:ptCount val="5"/>
                <c:pt idx="0">
                  <c:v>Social media</c:v>
                </c:pt>
                <c:pt idx="1">
                  <c:v>Educational websites</c:v>
                </c:pt>
                <c:pt idx="2">
                  <c:v>News</c:v>
                </c:pt>
                <c:pt idx="3">
                  <c:v>OTT platforms</c:v>
                </c:pt>
                <c:pt idx="4">
                  <c:v>Content Sites</c:v>
                </c:pt>
              </c:strCache>
            </c:strRef>
          </c:cat>
          <c:val>
            <c:numRef>
              <c:f>Questionnaire!$C$59:$C$63</c:f>
              <c:numCache>
                <c:formatCode>General</c:formatCode>
                <c:ptCount val="5"/>
                <c:pt idx="0">
                  <c:v>84</c:v>
                </c:pt>
                <c:pt idx="1">
                  <c:v>30</c:v>
                </c:pt>
                <c:pt idx="2">
                  <c:v>30</c:v>
                </c:pt>
                <c:pt idx="3">
                  <c:v>26</c:v>
                </c:pt>
                <c:pt idx="4">
                  <c:v>10</c:v>
                </c:pt>
              </c:numCache>
            </c:numRef>
          </c:val>
          <c:extLst>
            <c:ext xmlns:c16="http://schemas.microsoft.com/office/drawing/2014/chart" uri="{C3380CC4-5D6E-409C-BE32-E72D297353CC}">
              <c16:uniqueId val="{00000000-F508-4E2F-A050-AE98EB3B6CCF}"/>
            </c:ext>
          </c:extLst>
        </c:ser>
        <c:dLbls>
          <c:showLegendKey val="0"/>
          <c:showVal val="0"/>
          <c:showCatName val="0"/>
          <c:showSerName val="0"/>
          <c:showPercent val="0"/>
          <c:showBubbleSize val="0"/>
        </c:dLbls>
        <c:gapWidth val="315"/>
        <c:overlap val="-40"/>
        <c:axId val="2088590656"/>
        <c:axId val="2088583168"/>
      </c:barChart>
      <c:catAx>
        <c:axId val="20885906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88583168"/>
        <c:crosses val="autoZero"/>
        <c:auto val="1"/>
        <c:lblAlgn val="ctr"/>
        <c:lblOffset val="100"/>
        <c:noMultiLvlLbl val="0"/>
      </c:catAx>
      <c:valAx>
        <c:axId val="2088583168"/>
        <c:scaling>
          <c:orientation val="minMax"/>
        </c:scaling>
        <c:delete val="1"/>
        <c:axPos val="l"/>
        <c:numFmt formatCode="General" sourceLinked="1"/>
        <c:majorTickMark val="none"/>
        <c:minorTickMark val="none"/>
        <c:tickLblPos val="nextTo"/>
        <c:crossAx val="2088590656"/>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r>
              <a:rPr lang="en-US" sz="1800" b="1" dirty="0" smtClean="0">
                <a:solidFill>
                  <a:schemeClr val="bg1"/>
                </a:solidFill>
                <a:effectLst/>
              </a:rPr>
              <a:t>Where do you see most of advertisements about institutions?</a:t>
            </a:r>
            <a:endParaRPr lang="en-US" dirty="0">
              <a:solidFill>
                <a:schemeClr val="bg1"/>
              </a:solidFill>
              <a:effectLst/>
            </a:endParaRP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noFill/>
            <a:ln w="9525" cap="flat" cmpd="sng" algn="ctr">
              <a:solidFill>
                <a:schemeClr val="accent1"/>
              </a:solidFill>
              <a:miter lim="800000"/>
            </a:ln>
            <a:effectLst>
              <a:glow rad="63500">
                <a:schemeClr val="accent1">
                  <a:satMod val="175000"/>
                  <a:alpha val="25000"/>
                </a:schemeClr>
              </a:glow>
            </a:effectLst>
          </c:spPr>
          <c:invertIfNegative val="0"/>
          <c:dLbls>
            <c:dLbl>
              <c:idx val="0"/>
              <c:tx>
                <c:rich>
                  <a:bodyPr/>
                  <a:lstStyle/>
                  <a:p>
                    <a:fld id="{3AEBADA7-983A-4B4E-A462-C2E136E82167}" type="VALUE">
                      <a:rPr lang="en-US" sz="1400" smtClean="0"/>
                      <a:pPr/>
                      <a:t>[VALUE]</a:t>
                    </a:fld>
                    <a:r>
                      <a:rPr lang="en-US" sz="1400" smtClean="0"/>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859-4F9D-BFD5-54C78203BB38}"/>
                </c:ext>
              </c:extLst>
            </c:dLbl>
            <c:dLbl>
              <c:idx val="1"/>
              <c:tx>
                <c:rich>
                  <a:bodyPr/>
                  <a:lstStyle/>
                  <a:p>
                    <a:fld id="{648017FB-8C94-4A67-9F83-ABAADD9470F4}" type="VALUE">
                      <a:rPr lang="en-US" sz="1400" smtClean="0"/>
                      <a:pPr/>
                      <a:t>[VALUE]</a:t>
                    </a:fld>
                    <a:r>
                      <a:rPr lang="en-US" sz="1400" smtClean="0"/>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D859-4F9D-BFD5-54C78203BB38}"/>
                </c:ext>
              </c:extLst>
            </c:dLbl>
            <c:dLbl>
              <c:idx val="2"/>
              <c:tx>
                <c:rich>
                  <a:bodyPr/>
                  <a:lstStyle/>
                  <a:p>
                    <a:fld id="{AC5BD300-FEE1-43A4-9711-42816F407273}" type="VALUE">
                      <a:rPr lang="en-US" smtClean="0"/>
                      <a:pPr/>
                      <a:t>[VALUE]</a:t>
                    </a:fld>
                    <a:r>
                      <a:rPr lang="en-US" smtClean="0"/>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859-4F9D-BFD5-54C78203BB38}"/>
                </c:ext>
              </c:extLst>
            </c:dLbl>
            <c:dLbl>
              <c:idx val="3"/>
              <c:tx>
                <c:rich>
                  <a:bodyPr/>
                  <a:lstStyle/>
                  <a:p>
                    <a:fld id="{86B4FDB3-8F7A-4140-80B1-67AD812A9A7E}" type="VALUE">
                      <a:rPr lang="en-US" smtClean="0"/>
                      <a:pPr/>
                      <a:t>[VALUE]</a:t>
                    </a:fld>
                    <a:r>
                      <a:rPr lang="en-US" smtClean="0"/>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D859-4F9D-BFD5-54C78203BB38}"/>
                </c:ext>
              </c:extLst>
            </c:dLbl>
            <c:dLbl>
              <c:idx val="4"/>
              <c:tx>
                <c:rich>
                  <a:bodyPr/>
                  <a:lstStyle/>
                  <a:p>
                    <a:fld id="{9EE4BB52-6115-4133-AB98-9113D51E1337}" type="VALUE">
                      <a:rPr lang="en-US" smtClean="0"/>
                      <a:pPr/>
                      <a:t>[VALUE]</a:t>
                    </a:fld>
                    <a:r>
                      <a:rPr lang="en-US" smtClean="0"/>
                      <a:t>%</a:t>
                    </a:r>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D859-4F9D-BFD5-54C78203BB3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Questionnaire!$A$50:$A$54</c:f>
              <c:strCache>
                <c:ptCount val="5"/>
                <c:pt idx="0">
                  <c:v>Social media (FB/ Twitter/ Instagram/ YouTube/ LinkedIn)</c:v>
                </c:pt>
                <c:pt idx="1">
                  <c:v>Educational websites (MBA.com/ college duniya/ Shiksha.com etc.)</c:v>
                </c:pt>
                <c:pt idx="2">
                  <c:v>News (Websites/ Apps)</c:v>
                </c:pt>
                <c:pt idx="3">
                  <c:v>OTT platforms (HotStar/ Voot/ Amazon prime/ SonyLiv)</c:v>
                </c:pt>
                <c:pt idx="4">
                  <c:v>Content Sites (Scoop Whoop/ Being Indian/ Buzzfeed)</c:v>
                </c:pt>
              </c:strCache>
            </c:strRef>
          </c:cat>
          <c:val>
            <c:numRef>
              <c:f>Questionnaire!$C$50:$C$54</c:f>
              <c:numCache>
                <c:formatCode>General</c:formatCode>
                <c:ptCount val="5"/>
                <c:pt idx="0">
                  <c:v>80</c:v>
                </c:pt>
                <c:pt idx="1">
                  <c:v>62</c:v>
                </c:pt>
                <c:pt idx="2">
                  <c:v>26</c:v>
                </c:pt>
                <c:pt idx="3">
                  <c:v>2</c:v>
                </c:pt>
                <c:pt idx="4">
                  <c:v>2</c:v>
                </c:pt>
              </c:numCache>
            </c:numRef>
          </c:val>
          <c:extLst>
            <c:ext xmlns:c16="http://schemas.microsoft.com/office/drawing/2014/chart" uri="{C3380CC4-5D6E-409C-BE32-E72D297353CC}">
              <c16:uniqueId val="{00000000-D859-4F9D-BFD5-54C78203BB38}"/>
            </c:ext>
          </c:extLst>
        </c:ser>
        <c:dLbls>
          <c:dLblPos val="inEnd"/>
          <c:showLegendKey val="0"/>
          <c:showVal val="1"/>
          <c:showCatName val="0"/>
          <c:showSerName val="0"/>
          <c:showPercent val="0"/>
          <c:showBubbleSize val="0"/>
        </c:dLbls>
        <c:gapWidth val="315"/>
        <c:overlap val="-40"/>
        <c:axId val="2093730560"/>
        <c:axId val="2073440592"/>
      </c:barChart>
      <c:catAx>
        <c:axId val="2093730560"/>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2073440592"/>
        <c:crosses val="autoZero"/>
        <c:auto val="1"/>
        <c:lblAlgn val="ctr"/>
        <c:lblOffset val="100"/>
        <c:noMultiLvlLbl val="0"/>
      </c:catAx>
      <c:valAx>
        <c:axId val="2073440592"/>
        <c:scaling>
          <c:orientation val="minMax"/>
        </c:scaling>
        <c:delete val="1"/>
        <c:axPos val="l"/>
        <c:numFmt formatCode="General" sourceLinked="1"/>
        <c:majorTickMark val="none"/>
        <c:minorTickMark val="none"/>
        <c:tickLblPos val="nextTo"/>
        <c:crossAx val="2093730560"/>
        <c:crosses val="autoZero"/>
        <c:crossBetween val="between"/>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7.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19.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0.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6.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7.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8.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29.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0.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339">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dk1">
                <a:lumMod val="65000"/>
                <a:lumOff val="35000"/>
              </a:schemeClr>
            </a:gs>
            <a:gs pos="100000">
              <a:schemeClr val="dk1">
                <a:lumMod val="75000"/>
                <a:lumOff val="25000"/>
              </a:schemeClr>
            </a:gs>
          </a:gsLst>
          <a:lin ang="10800000" scaled="0"/>
        </a:gradFill>
        <a:round/>
      </a:ln>
      <a:effectLst/>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908B4A-1306-4183-891B-845D2243DA08}" type="datetimeFigureOut">
              <a:rPr lang="en-US" smtClean="0"/>
              <a:t>3/14/2019</a:t>
            </a:fld>
            <a:endParaRPr lang="en-US"/>
          </a:p>
        </p:txBody>
      </p:sp>
      <p:sp>
        <p:nvSpPr>
          <p:cNvPr id="4" name="Slide Image Placeholder 3"/>
          <p:cNvSpPr>
            <a:spLocks noGrp="1" noRot="1" noChangeAspect="1"/>
          </p:cNvSpPr>
          <p:nvPr>
            <p:ph type="sldImg" idx="2"/>
          </p:nvPr>
        </p:nvSpPr>
        <p:spPr>
          <a:xfrm>
            <a:off x="241300" y="1143000"/>
            <a:ext cx="6375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8E7DD6-E53E-4777-931D-37B5ACDC2292}" type="slidenum">
              <a:rPr lang="en-US" smtClean="0"/>
              <a:t>‹#›</a:t>
            </a:fld>
            <a:endParaRPr lang="en-US"/>
          </a:p>
        </p:txBody>
      </p:sp>
    </p:spTree>
    <p:extLst>
      <p:ext uri="{BB962C8B-B14F-4D97-AF65-F5344CB8AC3E}">
        <p14:creationId xmlns:p14="http://schemas.microsoft.com/office/powerpoint/2010/main" val="1204788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1650" y="1122363"/>
            <a:ext cx="106299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771650" y="3602038"/>
            <a:ext cx="10629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81CBD06-5FB8-463F-B401-22B57BD892B9}"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2342379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1CBD06-5FB8-463F-B401-22B57BD892B9}"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4085621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2696" y="365125"/>
            <a:ext cx="3056096"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74407" y="365125"/>
            <a:ext cx="8991124"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1CBD06-5FB8-463F-B401-22B57BD892B9}"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2662500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1CBD06-5FB8-463F-B401-22B57BD892B9}"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229209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7026" y="1709739"/>
            <a:ext cx="1222438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967026" y="4589464"/>
            <a:ext cx="12224385"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81CBD06-5FB8-463F-B401-22B57BD892B9}" type="datetimeFigureOut">
              <a:rPr lang="en-US" smtClean="0"/>
              <a:t>3/14/2019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3593424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74408" y="1825625"/>
            <a:ext cx="602361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75183" y="1825625"/>
            <a:ext cx="602361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81CBD06-5FB8-463F-B401-22B57BD892B9}"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2617805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76254" y="365126"/>
            <a:ext cx="1222438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76254" y="1681163"/>
            <a:ext cx="599592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976254" y="2505075"/>
            <a:ext cx="599592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175183" y="1681163"/>
            <a:ext cx="602545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75183" y="2505075"/>
            <a:ext cx="602545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81CBD06-5FB8-463F-B401-22B57BD892B9}" type="datetimeFigureOut">
              <a:rPr lang="en-US" smtClean="0"/>
              <a:t>3/14/2019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3278218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81CBD06-5FB8-463F-B401-22B57BD892B9}" type="datetimeFigureOut">
              <a:rPr lang="en-US" smtClean="0"/>
              <a:t>3/14/2019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402204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1CBD06-5FB8-463F-B401-22B57BD892B9}" type="datetimeFigureOut">
              <a:rPr lang="en-US" smtClean="0"/>
              <a:t>3/14/2019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322289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6254" y="457200"/>
            <a:ext cx="4571226"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6025456" y="987426"/>
            <a:ext cx="71751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76254" y="2057400"/>
            <a:ext cx="457122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81CBD06-5FB8-463F-B401-22B57BD892B9}"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3681129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6254" y="457200"/>
            <a:ext cx="4571226"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25456" y="987426"/>
            <a:ext cx="717518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76254" y="2057400"/>
            <a:ext cx="457122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81CBD06-5FB8-463F-B401-22B57BD892B9}" type="datetimeFigureOut">
              <a:rPr lang="en-US" smtClean="0"/>
              <a:t>3/14/2019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2918D0-9876-413C-B7AB-411C7BB00895}" type="slidenum">
              <a:rPr lang="en-US" smtClean="0"/>
              <a:t>‹#›</a:t>
            </a:fld>
            <a:endParaRPr lang="en-US"/>
          </a:p>
        </p:txBody>
      </p:sp>
    </p:spTree>
    <p:extLst>
      <p:ext uri="{BB962C8B-B14F-4D97-AF65-F5344CB8AC3E}">
        <p14:creationId xmlns:p14="http://schemas.microsoft.com/office/powerpoint/2010/main" val="3061098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7C1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74408" y="365126"/>
            <a:ext cx="12224385"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74408" y="1825625"/>
            <a:ext cx="12224385"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4408" y="6356351"/>
            <a:ext cx="318897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1CBD06-5FB8-463F-B401-22B57BD892B9}" type="datetimeFigureOut">
              <a:rPr lang="en-US" smtClean="0"/>
              <a:t>3/14/2019</a:t>
            </a:fld>
            <a:endParaRPr lang="en-US"/>
          </a:p>
        </p:txBody>
      </p:sp>
      <p:sp>
        <p:nvSpPr>
          <p:cNvPr id="5" name="Footer Placeholder 4"/>
          <p:cNvSpPr>
            <a:spLocks noGrp="1"/>
          </p:cNvSpPr>
          <p:nvPr>
            <p:ph type="ftr" sz="quarter" idx="3"/>
          </p:nvPr>
        </p:nvSpPr>
        <p:spPr>
          <a:xfrm>
            <a:off x="4694873" y="6356351"/>
            <a:ext cx="478345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009823" y="6356351"/>
            <a:ext cx="318897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2918D0-9876-413C-B7AB-411C7BB00895}" type="slidenum">
              <a:rPr lang="en-US" smtClean="0"/>
              <a:t>‹#›</a:t>
            </a:fld>
            <a:endParaRPr lang="en-US"/>
          </a:p>
        </p:txBody>
      </p:sp>
    </p:spTree>
    <p:extLst>
      <p:ext uri="{BB962C8B-B14F-4D97-AF65-F5344CB8AC3E}">
        <p14:creationId xmlns:p14="http://schemas.microsoft.com/office/powerpoint/2010/main" val="23538550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3.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11.xml.rels><?xml version="1.0" encoding="UTF-8" standalone="yes"?>
<Relationships xmlns="http://schemas.openxmlformats.org/package/2006/relationships"><Relationship Id="rId8" Type="http://schemas.openxmlformats.org/officeDocument/2006/relationships/slide" Target="slide30.xml"/><Relationship Id="rId13" Type="http://schemas.microsoft.com/office/2007/relationships/hdphoto" Target="../media/hdphoto1.wdp"/><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4.png"/><Relationship Id="rId17" Type="http://schemas.openxmlformats.org/officeDocument/2006/relationships/chart" Target="../charts/chart2.xml"/><Relationship Id="rId2" Type="http://schemas.openxmlformats.org/officeDocument/2006/relationships/slide" Target="slide7.xm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1.xml"/><Relationship Id="rId5" Type="http://schemas.openxmlformats.org/officeDocument/2006/relationships/slide" Target="slide10.xml"/><Relationship Id="rId15" Type="http://schemas.microsoft.com/office/2007/relationships/hdphoto" Target="../media/hdphoto2.wdp"/><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3.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1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4.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14.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5.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15.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6.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1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7.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17.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chart" Target="../charts/chart9.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8.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1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10.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19.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9.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8.png"/><Relationship Id="rId17" Type="http://schemas.openxmlformats.org/officeDocument/2006/relationships/image" Target="../media/image12.png"/><Relationship Id="rId2" Type="http://schemas.openxmlformats.org/officeDocument/2006/relationships/slide" Target="slide7.xml"/><Relationship Id="rId16"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7.png"/><Relationship Id="rId5" Type="http://schemas.openxmlformats.org/officeDocument/2006/relationships/slide" Target="slide10.xml"/><Relationship Id="rId15" Type="http://schemas.openxmlformats.org/officeDocument/2006/relationships/image" Target="../media/image10.png"/><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 Id="rId14"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chart" Target="../charts/chart13.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chart" Target="../charts/chart12.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11.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1.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chart" Target="../charts/chart16.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chart" Target="../charts/chart15.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14.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chart" Target="../charts/chart19.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chart" Target="../charts/chart18.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17.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3.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chart" Target="../charts/chart22.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chart" Target="../charts/chart21.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20.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4.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chart" Target="../charts/chart25.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chart" Target="../charts/chart24.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23.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chart" Target="../charts/chart28.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chart" Target="../charts/chart27.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26.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29.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7.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30.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chart" Target="../charts/chart31.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29.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3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7.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31.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hyperlink" Target="https://www.statista.com/statistics/264810/number-of-monthly-active-facebook-users-worldwide/" TargetMode="Externa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3.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3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3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34.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14.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hyperlink" Target="https://www.facebook.com/NdimBBA/?ref=page_internal" TargetMode="Externa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35.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15.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hyperlink" Target="https://www.facebook.com/trinitydwarka/?ref=page_internal" TargetMode="Externa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3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17.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6.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37.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20.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19.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8.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 Id="rId14"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24.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23.png"/><Relationship Id="rId2" Type="http://schemas.openxmlformats.org/officeDocument/2006/relationships/slide" Target="slide7.xml"/><Relationship Id="rId16"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22.png"/><Relationship Id="rId5" Type="http://schemas.openxmlformats.org/officeDocument/2006/relationships/slide" Target="slide10.xml"/><Relationship Id="rId15" Type="http://schemas.openxmlformats.org/officeDocument/2006/relationships/image" Target="../media/image26.png"/><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 Id="rId14" Type="http://schemas.openxmlformats.org/officeDocument/2006/relationships/image" Target="../media/image25.png"/></Relationships>
</file>

<file path=ppt/slides/_rels/slide39.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30.png"/><Relationship Id="rId18" Type="http://schemas.microsoft.com/office/2007/relationships/hdphoto" Target="../media/hdphoto6.wdp"/><Relationship Id="rId26" Type="http://schemas.microsoft.com/office/2007/relationships/hdphoto" Target="../media/hdphoto9.wdp"/><Relationship Id="rId3" Type="http://schemas.openxmlformats.org/officeDocument/2006/relationships/slide" Target="slide4.xml"/><Relationship Id="rId21" Type="http://schemas.openxmlformats.org/officeDocument/2006/relationships/image" Target="../media/image34.png"/><Relationship Id="rId7" Type="http://schemas.openxmlformats.org/officeDocument/2006/relationships/slide" Target="slide3.xml"/><Relationship Id="rId12" Type="http://schemas.openxmlformats.org/officeDocument/2006/relationships/image" Target="../media/image29.png"/><Relationship Id="rId17" Type="http://schemas.openxmlformats.org/officeDocument/2006/relationships/image" Target="../media/image32.png"/><Relationship Id="rId25" Type="http://schemas.openxmlformats.org/officeDocument/2006/relationships/image" Target="../media/image37.png"/><Relationship Id="rId2" Type="http://schemas.openxmlformats.org/officeDocument/2006/relationships/slide" Target="slide7.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28.png"/><Relationship Id="rId24" Type="http://schemas.openxmlformats.org/officeDocument/2006/relationships/image" Target="../media/image36.png"/><Relationship Id="rId5" Type="http://schemas.openxmlformats.org/officeDocument/2006/relationships/slide" Target="slide10.xml"/><Relationship Id="rId15" Type="http://schemas.openxmlformats.org/officeDocument/2006/relationships/image" Target="../media/image31.png"/><Relationship Id="rId23" Type="http://schemas.openxmlformats.org/officeDocument/2006/relationships/image" Target="../media/image35.png"/><Relationship Id="rId10" Type="http://schemas.openxmlformats.org/officeDocument/2006/relationships/slide" Target="slide78.xml"/><Relationship Id="rId19" Type="http://schemas.openxmlformats.org/officeDocument/2006/relationships/image" Target="../media/image33.png"/><Relationship Id="rId4" Type="http://schemas.openxmlformats.org/officeDocument/2006/relationships/slide" Target="slide6.xml"/><Relationship Id="rId9" Type="http://schemas.openxmlformats.org/officeDocument/2006/relationships/slide" Target="slide56.xml"/><Relationship Id="rId14" Type="http://schemas.microsoft.com/office/2007/relationships/hdphoto" Target="../media/hdphoto4.wdp"/><Relationship Id="rId22" Type="http://schemas.microsoft.com/office/2007/relationships/hdphoto" Target="../media/hdphoto8.wdp"/></Relationships>
</file>

<file path=ppt/slides/_rels/slide4.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4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30.png"/><Relationship Id="rId18" Type="http://schemas.microsoft.com/office/2007/relationships/hdphoto" Target="../media/hdphoto6.wdp"/><Relationship Id="rId26" Type="http://schemas.microsoft.com/office/2007/relationships/hdphoto" Target="../media/hdphoto8.wdp"/><Relationship Id="rId3" Type="http://schemas.openxmlformats.org/officeDocument/2006/relationships/slide" Target="slide4.xml"/><Relationship Id="rId21" Type="http://schemas.openxmlformats.org/officeDocument/2006/relationships/image" Target="../media/image35.png"/><Relationship Id="rId7" Type="http://schemas.openxmlformats.org/officeDocument/2006/relationships/slide" Target="slide3.xml"/><Relationship Id="rId12" Type="http://schemas.openxmlformats.org/officeDocument/2006/relationships/image" Target="../media/image29.png"/><Relationship Id="rId17" Type="http://schemas.openxmlformats.org/officeDocument/2006/relationships/image" Target="../media/image32.png"/><Relationship Id="rId25" Type="http://schemas.openxmlformats.org/officeDocument/2006/relationships/image" Target="../media/image34.png"/><Relationship Id="rId2" Type="http://schemas.openxmlformats.org/officeDocument/2006/relationships/slide" Target="slide7.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28.png"/><Relationship Id="rId24" Type="http://schemas.microsoft.com/office/2007/relationships/hdphoto" Target="../media/hdphoto10.wdp"/><Relationship Id="rId5" Type="http://schemas.openxmlformats.org/officeDocument/2006/relationships/slide" Target="slide10.xml"/><Relationship Id="rId15" Type="http://schemas.openxmlformats.org/officeDocument/2006/relationships/image" Target="../media/image31.png"/><Relationship Id="rId23" Type="http://schemas.openxmlformats.org/officeDocument/2006/relationships/image" Target="../media/image38.png"/><Relationship Id="rId10" Type="http://schemas.openxmlformats.org/officeDocument/2006/relationships/slide" Target="slide78.xml"/><Relationship Id="rId19" Type="http://schemas.openxmlformats.org/officeDocument/2006/relationships/image" Target="../media/image33.png"/><Relationship Id="rId4" Type="http://schemas.openxmlformats.org/officeDocument/2006/relationships/slide" Target="slide6.xml"/><Relationship Id="rId9" Type="http://schemas.openxmlformats.org/officeDocument/2006/relationships/slide" Target="slide56.xml"/><Relationship Id="rId14" Type="http://schemas.microsoft.com/office/2007/relationships/hdphoto" Target="../media/hdphoto4.wdp"/><Relationship Id="rId22"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1.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40.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39.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4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4.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43.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42.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43.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7.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46.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45.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44.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50.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49.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48.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45.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53.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52.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51.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46.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hyperlink" Target="https://www.facebook.com/NdimBBA/videos/1537235056359507/" TargetMode="Externa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55.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54.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 Id="rId14"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59.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58.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57.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48.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62.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61.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60.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49.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65.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64.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63.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0.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68.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67.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66.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1.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2.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3.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4.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5.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8.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7.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hyperlink" Target="https://www.statista.com/statistics/253577/number-of-monthly-active-instagram-users/" TargetMode="Externa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69.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59.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70.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hyperlink" Target="https://www.instagram.com/ndim_delhi/?hl=en" TargetMode="Externa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6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71.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hyperlink" Target="https://www.instagram.com/trinitydwarka/?hl=en" TargetMode="Externa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61.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74.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73.png"/><Relationship Id="rId2" Type="http://schemas.openxmlformats.org/officeDocument/2006/relationships/slide" Target="slide7.xml"/><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72.png"/><Relationship Id="rId5" Type="http://schemas.openxmlformats.org/officeDocument/2006/relationships/slide" Target="slide10.xml"/><Relationship Id="rId15" Type="http://schemas.openxmlformats.org/officeDocument/2006/relationships/image" Target="../media/image76.png"/><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 Id="rId14" Type="http://schemas.openxmlformats.org/officeDocument/2006/relationships/image" Target="../media/image75.png"/></Relationships>
</file>

<file path=ppt/slides/_rels/slide62.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80.png"/><Relationship Id="rId18" Type="http://schemas.openxmlformats.org/officeDocument/2006/relationships/image" Target="../media/image85.png"/><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79.png"/><Relationship Id="rId17" Type="http://schemas.openxmlformats.org/officeDocument/2006/relationships/image" Target="../media/image84.png"/><Relationship Id="rId2" Type="http://schemas.openxmlformats.org/officeDocument/2006/relationships/slide" Target="slide7.xml"/><Relationship Id="rId16"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78.png"/><Relationship Id="rId5" Type="http://schemas.openxmlformats.org/officeDocument/2006/relationships/slide" Target="slide10.xml"/><Relationship Id="rId15" Type="http://schemas.openxmlformats.org/officeDocument/2006/relationships/image" Target="../media/image82.png"/><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 Id="rId14" Type="http://schemas.openxmlformats.org/officeDocument/2006/relationships/image" Target="../media/image81.png"/></Relationships>
</file>

<file path=ppt/slides/_rels/slide63.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33.png"/><Relationship Id="rId18" Type="http://schemas.openxmlformats.org/officeDocument/2006/relationships/image" Target="../media/image34.png"/><Relationship Id="rId3" Type="http://schemas.openxmlformats.org/officeDocument/2006/relationships/slide" Target="slide4.xml"/><Relationship Id="rId21" Type="http://schemas.microsoft.com/office/2007/relationships/hdphoto" Target="../media/hdphoto11.wdp"/><Relationship Id="rId7" Type="http://schemas.openxmlformats.org/officeDocument/2006/relationships/slide" Target="slide3.xml"/><Relationship Id="rId12" Type="http://schemas.openxmlformats.org/officeDocument/2006/relationships/image" Target="../media/image29.png"/><Relationship Id="rId17" Type="http://schemas.microsoft.com/office/2007/relationships/hdphoto" Target="../media/hdphoto10.wdp"/><Relationship Id="rId2" Type="http://schemas.openxmlformats.org/officeDocument/2006/relationships/slide" Target="slide7.xml"/><Relationship Id="rId16" Type="http://schemas.openxmlformats.org/officeDocument/2006/relationships/image" Target="../media/image38.png"/><Relationship Id="rId20"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28.png"/><Relationship Id="rId5" Type="http://schemas.openxmlformats.org/officeDocument/2006/relationships/slide" Target="slide10.xml"/><Relationship Id="rId15" Type="http://schemas.openxmlformats.org/officeDocument/2006/relationships/image" Target="../media/image36.png"/><Relationship Id="rId23" Type="http://schemas.microsoft.com/office/2007/relationships/hdphoto" Target="../media/hdphoto12.wdp"/><Relationship Id="rId10" Type="http://schemas.openxmlformats.org/officeDocument/2006/relationships/slide" Target="slide78.xml"/><Relationship Id="rId19" Type="http://schemas.microsoft.com/office/2007/relationships/hdphoto" Target="../media/hdphoto8.wdp"/><Relationship Id="rId4" Type="http://schemas.openxmlformats.org/officeDocument/2006/relationships/slide" Target="slide6.xml"/><Relationship Id="rId9" Type="http://schemas.openxmlformats.org/officeDocument/2006/relationships/slide" Target="slide56.xml"/><Relationship Id="rId14" Type="http://schemas.microsoft.com/office/2007/relationships/hdphoto" Target="../media/hdphoto7.wdp"/><Relationship Id="rId22" Type="http://schemas.openxmlformats.org/officeDocument/2006/relationships/image" Target="../media/image87.png"/></Relationships>
</file>

<file path=ppt/slides/_rels/slide64.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30.png"/><Relationship Id="rId18" Type="http://schemas.microsoft.com/office/2007/relationships/hdphoto" Target="../media/hdphoto6.wdp"/><Relationship Id="rId26" Type="http://schemas.microsoft.com/office/2007/relationships/hdphoto" Target="../media/hdphoto8.wdp"/><Relationship Id="rId3" Type="http://schemas.openxmlformats.org/officeDocument/2006/relationships/slide" Target="slide4.xml"/><Relationship Id="rId21" Type="http://schemas.openxmlformats.org/officeDocument/2006/relationships/image" Target="../media/image35.png"/><Relationship Id="rId7" Type="http://schemas.openxmlformats.org/officeDocument/2006/relationships/slide" Target="slide3.xml"/><Relationship Id="rId12" Type="http://schemas.openxmlformats.org/officeDocument/2006/relationships/image" Target="../media/image29.png"/><Relationship Id="rId17" Type="http://schemas.openxmlformats.org/officeDocument/2006/relationships/image" Target="../media/image32.png"/><Relationship Id="rId25" Type="http://schemas.openxmlformats.org/officeDocument/2006/relationships/image" Target="../media/image34.png"/><Relationship Id="rId2" Type="http://schemas.openxmlformats.org/officeDocument/2006/relationships/slide" Target="slide7.xml"/><Relationship Id="rId16" Type="http://schemas.microsoft.com/office/2007/relationships/hdphoto" Target="../media/hdphoto5.wdp"/><Relationship Id="rId20" Type="http://schemas.microsoft.com/office/2007/relationships/hdphoto" Target="../media/hdphoto7.wdp"/><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28.png"/><Relationship Id="rId24" Type="http://schemas.microsoft.com/office/2007/relationships/hdphoto" Target="../media/hdphoto10.wdp"/><Relationship Id="rId5" Type="http://schemas.openxmlformats.org/officeDocument/2006/relationships/slide" Target="slide10.xml"/><Relationship Id="rId15" Type="http://schemas.openxmlformats.org/officeDocument/2006/relationships/image" Target="../media/image31.png"/><Relationship Id="rId23" Type="http://schemas.openxmlformats.org/officeDocument/2006/relationships/image" Target="../media/image38.png"/><Relationship Id="rId10" Type="http://schemas.openxmlformats.org/officeDocument/2006/relationships/slide" Target="slide78.xml"/><Relationship Id="rId19" Type="http://schemas.openxmlformats.org/officeDocument/2006/relationships/image" Target="../media/image33.png"/><Relationship Id="rId4" Type="http://schemas.openxmlformats.org/officeDocument/2006/relationships/slide" Target="slide6.xml"/><Relationship Id="rId9" Type="http://schemas.openxmlformats.org/officeDocument/2006/relationships/slide" Target="slide56.xml"/><Relationship Id="rId14" Type="http://schemas.microsoft.com/office/2007/relationships/hdphoto" Target="../media/hdphoto4.wdp"/><Relationship Id="rId22" Type="http://schemas.openxmlformats.org/officeDocument/2006/relationships/image" Target="../media/image36.png"/></Relationships>
</file>

<file path=ppt/slides/_rels/slide65.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89.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88.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6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91.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90.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67.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93.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92.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6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7.xml"/><Relationship Id="rId7" Type="http://schemas.openxmlformats.org/officeDocument/2006/relationships/slide" Target="slide2.xml"/><Relationship Id="rId12"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78.xml"/><Relationship Id="rId5" Type="http://schemas.openxmlformats.org/officeDocument/2006/relationships/slide" Target="slide6.xml"/><Relationship Id="rId10" Type="http://schemas.openxmlformats.org/officeDocument/2006/relationships/slide" Target="slide56.xml"/><Relationship Id="rId4" Type="http://schemas.openxmlformats.org/officeDocument/2006/relationships/slide" Target="slide4.xml"/><Relationship Id="rId9" Type="http://schemas.openxmlformats.org/officeDocument/2006/relationships/slide" Target="slide30.xml"/></Relationships>
</file>

<file path=ppt/slides/_rels/slide69.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97.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96.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7.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7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99.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98.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71.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101.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00.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7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7.xml"/><Relationship Id="rId7" Type="http://schemas.openxmlformats.org/officeDocument/2006/relationships/slide" Target="slide2.xml"/><Relationship Id="rId12"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78.xml"/><Relationship Id="rId5" Type="http://schemas.openxmlformats.org/officeDocument/2006/relationships/slide" Target="slide6.xml"/><Relationship Id="rId10" Type="http://schemas.openxmlformats.org/officeDocument/2006/relationships/slide" Target="slide56.xml"/><Relationship Id="rId4" Type="http://schemas.openxmlformats.org/officeDocument/2006/relationships/slide" Target="slide4.xml"/><Relationship Id="rId9" Type="http://schemas.openxmlformats.org/officeDocument/2006/relationships/slide" Target="slide30.xml"/></Relationships>
</file>

<file path=ppt/slides/_rels/slide7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7.xml"/><Relationship Id="rId7" Type="http://schemas.openxmlformats.org/officeDocument/2006/relationships/slide" Target="slide2.xml"/><Relationship Id="rId12"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78.xml"/><Relationship Id="rId5" Type="http://schemas.openxmlformats.org/officeDocument/2006/relationships/slide" Target="slide6.xml"/><Relationship Id="rId10" Type="http://schemas.openxmlformats.org/officeDocument/2006/relationships/slide" Target="slide56.xml"/><Relationship Id="rId4" Type="http://schemas.openxmlformats.org/officeDocument/2006/relationships/slide" Target="slide4.xml"/><Relationship Id="rId9" Type="http://schemas.openxmlformats.org/officeDocument/2006/relationships/slide" Target="slide30.xml"/></Relationships>
</file>

<file path=ppt/slides/_rels/slide74.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12" Type="http://schemas.openxmlformats.org/officeDocument/2006/relationships/image" Target="../media/image107.png"/><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06.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75.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76.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77.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7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1.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_rels/slide9.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4.xml"/><Relationship Id="rId7" Type="http://schemas.openxmlformats.org/officeDocument/2006/relationships/slide" Target="slide3.xml"/><Relationship Id="rId2" Type="http://schemas.openxmlformats.org/officeDocument/2006/relationships/slide" Target="slide7.xml"/><Relationship Id="rId1" Type="http://schemas.openxmlformats.org/officeDocument/2006/relationships/slideLayout" Target="../slideLayouts/slideLayout2.xml"/><Relationship Id="rId6" Type="http://schemas.openxmlformats.org/officeDocument/2006/relationships/slide" Target="slide2.xml"/><Relationship Id="rId11" Type="http://schemas.openxmlformats.org/officeDocument/2006/relationships/image" Target="../media/image2.png"/><Relationship Id="rId5" Type="http://schemas.openxmlformats.org/officeDocument/2006/relationships/slide" Target="slide10.xml"/><Relationship Id="rId10" Type="http://schemas.openxmlformats.org/officeDocument/2006/relationships/slide" Target="slide78.xml"/><Relationship Id="rId4" Type="http://schemas.openxmlformats.org/officeDocument/2006/relationships/slide" Target="slide6.xml"/><Relationship Id="rId9" Type="http://schemas.openxmlformats.org/officeDocument/2006/relationships/slide" Target="slide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0949" y="2507673"/>
            <a:ext cx="13300364" cy="1993996"/>
          </a:xfrm>
        </p:spPr>
        <p:txBody>
          <a:bodyPr>
            <a:normAutofit/>
          </a:bodyPr>
          <a:lstStyle/>
          <a:p>
            <a:r>
              <a:rPr lang="en-US" sz="4400" dirty="0" smtClean="0">
                <a:latin typeface="Arial Rounded MT Bold" panose="020F0704030504030204" pitchFamily="34" charset="0"/>
              </a:rPr>
              <a:t>Digital Advertising Landscape </a:t>
            </a:r>
            <a:r>
              <a:rPr lang="en-US" sz="4400" dirty="0">
                <a:latin typeface="Arial Rounded MT Bold" panose="020F0704030504030204" pitchFamily="34" charset="0"/>
              </a:rPr>
              <a:t>A</a:t>
            </a:r>
            <a:r>
              <a:rPr lang="en-US" sz="4400" dirty="0" smtClean="0">
                <a:latin typeface="Arial Rounded MT Bold" panose="020F0704030504030204" pitchFamily="34" charset="0"/>
              </a:rPr>
              <a:t>nalysis </a:t>
            </a:r>
            <a:br>
              <a:rPr lang="en-US" sz="4400" dirty="0" smtClean="0">
                <a:latin typeface="Arial Rounded MT Bold" panose="020F0704030504030204" pitchFamily="34" charset="0"/>
              </a:rPr>
            </a:br>
            <a:r>
              <a:rPr lang="en-US" sz="4400" dirty="0" smtClean="0">
                <a:latin typeface="Arial Rounded MT Bold" panose="020F0704030504030204" pitchFamily="34" charset="0"/>
              </a:rPr>
              <a:t>of Higher Education </a:t>
            </a:r>
            <a:br>
              <a:rPr lang="en-US" sz="4400" dirty="0" smtClean="0">
                <a:latin typeface="Arial Rounded MT Bold" panose="020F0704030504030204" pitchFamily="34" charset="0"/>
              </a:rPr>
            </a:br>
            <a:r>
              <a:rPr lang="en-US" sz="4400" dirty="0" smtClean="0">
                <a:latin typeface="Arial Rounded MT Bold" panose="020F0704030504030204" pitchFamily="34" charset="0"/>
              </a:rPr>
              <a:t>(A case of New Delhi Institute of Management)</a:t>
            </a:r>
            <a:endParaRPr lang="en-US" sz="4400" dirty="0">
              <a:latin typeface="Arial Rounded MT Bold" panose="020F0704030504030204" pitchFamily="34" charset="0"/>
            </a:endParaRPr>
          </a:p>
        </p:txBody>
      </p:sp>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cxnSp>
        <p:nvCxnSpPr>
          <p:cNvPr id="36" name="Straight Connector 35">
            <a:extLst>
              <a:ext uri="{FF2B5EF4-FFF2-40B4-BE49-F238E27FC236}">
                <a16:creationId xmlns:a16="http://schemas.microsoft.com/office/drawing/2014/main" id="{05233120-BDD6-4B60-9152-BC214044B9CE}"/>
              </a:ext>
            </a:extLst>
          </p:cNvPr>
          <p:cNvCxnSpPr>
            <a:cxnSpLocks/>
          </p:cNvCxnSpPr>
          <p:nvPr/>
        </p:nvCxnSpPr>
        <p:spPr>
          <a:xfrm>
            <a:off x="3517006" y="4626359"/>
            <a:ext cx="7172294" cy="0"/>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3" name="TextBox 2"/>
          <p:cNvSpPr txBox="1"/>
          <p:nvPr/>
        </p:nvSpPr>
        <p:spPr>
          <a:xfrm>
            <a:off x="860949" y="5934670"/>
            <a:ext cx="5840766" cy="923330"/>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Mohak </a:t>
            </a:r>
            <a:r>
              <a:rPr lang="en-US" dirty="0" smtClean="0">
                <a:latin typeface="Segoe UI" panose="020B0502040204020203" pitchFamily="34" charset="0"/>
                <a:cs typeface="Segoe UI" panose="020B0502040204020203" pitchFamily="34" charset="0"/>
              </a:rPr>
              <a:t>Sehgal, </a:t>
            </a:r>
            <a:r>
              <a:rPr lang="en-US" dirty="0">
                <a:latin typeface="Segoe UI" panose="020B0502040204020203" pitchFamily="34" charset="0"/>
                <a:cs typeface="Segoe UI" panose="020B0502040204020203" pitchFamily="34" charset="0"/>
              </a:rPr>
              <a:t>Student of BBA 3rd Year, NDIM; </a:t>
            </a:r>
            <a:endParaRPr lang="en-US" dirty="0" smtClean="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Dr. Ambika </a:t>
            </a:r>
            <a:r>
              <a:rPr lang="en-US" dirty="0" smtClean="0">
                <a:latin typeface="Segoe UI" panose="020B0502040204020203" pitchFamily="34" charset="0"/>
                <a:cs typeface="Segoe UI" panose="020B0502040204020203" pitchFamily="34" charset="0"/>
              </a:rPr>
              <a:t>Rathi,</a:t>
            </a:r>
            <a:r>
              <a:rPr lang="en-US" dirty="0">
                <a:latin typeface="Segoe UI" panose="020B0502040204020203" pitchFamily="34" charset="0"/>
                <a:cs typeface="Segoe UI" panose="020B0502040204020203" pitchFamily="34" charset="0"/>
              </a:rPr>
              <a:t> Associate Professor, Marketing, </a:t>
            </a:r>
            <a:r>
              <a:rPr lang="en-US" dirty="0" smtClean="0">
                <a:latin typeface="Segoe UI" panose="020B0502040204020203" pitchFamily="34" charset="0"/>
                <a:cs typeface="Segoe UI" panose="020B0502040204020203" pitchFamily="34" charset="0"/>
              </a:rPr>
              <a:t>NDIM;</a:t>
            </a:r>
          </a:p>
          <a:p>
            <a:r>
              <a:rPr lang="en-US" dirty="0" smtClean="0">
                <a:latin typeface="Segoe UI" panose="020B0502040204020203" pitchFamily="34" charset="0"/>
                <a:cs typeface="Segoe UI" panose="020B0502040204020203" pitchFamily="34" charset="0"/>
              </a:rPr>
              <a:t>Ankur Budhiraja, </a:t>
            </a:r>
            <a:r>
              <a:rPr lang="en-US" dirty="0">
                <a:latin typeface="Segoe UI" panose="020B0502040204020203" pitchFamily="34" charset="0"/>
                <a:cs typeface="Segoe UI" panose="020B0502040204020203" pitchFamily="34" charset="0"/>
              </a:rPr>
              <a:t>Assistant Professor, Marketing, </a:t>
            </a:r>
            <a:r>
              <a:rPr lang="en-US" dirty="0" smtClean="0">
                <a:latin typeface="Segoe UI" panose="020B0502040204020203" pitchFamily="34" charset="0"/>
                <a:cs typeface="Segoe UI" panose="020B0502040204020203" pitchFamily="34" charset="0"/>
              </a:rPr>
              <a:t>NDIM</a:t>
            </a:r>
          </a:p>
        </p:txBody>
      </p:sp>
    </p:spTree>
    <p:extLst>
      <p:ext uri="{BB962C8B-B14F-4D97-AF65-F5344CB8AC3E}">
        <p14:creationId xmlns:p14="http://schemas.microsoft.com/office/powerpoint/2010/main" val="21242029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grpSp>
        <p:nvGrpSpPr>
          <p:cNvPr id="4" name="Group 3"/>
          <p:cNvGrpSpPr/>
          <p:nvPr/>
        </p:nvGrpSpPr>
        <p:grpSpPr>
          <a:xfrm>
            <a:off x="6035440" y="3109046"/>
            <a:ext cx="3102564" cy="639908"/>
            <a:chOff x="706072" y="1171959"/>
            <a:chExt cx="3102564" cy="639908"/>
          </a:xfrm>
        </p:grpSpPr>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2997359" cy="584775"/>
            </a:xfrm>
            <a:prstGeom prst="rect">
              <a:avLst/>
            </a:prstGeom>
            <a:noFill/>
          </p:spPr>
          <p:txBody>
            <a:bodyPr wrap="none" rtlCol="0">
              <a:spAutoFit/>
            </a:bodyPr>
            <a:lstStyle/>
            <a:p>
              <a:r>
                <a:rPr lang="en-US" sz="3200" b="1" dirty="0" smtClean="0">
                  <a:latin typeface="Arial Rounded MT Bold" panose="020F0704030504030204" pitchFamily="34" charset="0"/>
                </a:rPr>
                <a:t>Questionnaire</a:t>
              </a:r>
              <a:endParaRPr lang="en-US" sz="3200" b="1" dirty="0">
                <a:latin typeface="Arial Rounded MT Bold" panose="020F0704030504030204" pitchFamily="34" charset="0"/>
              </a:endParaRPr>
            </a:p>
          </p:txBody>
        </p:sp>
      </p:grpSp>
      <p:sp>
        <p:nvSpPr>
          <p:cNvPr id="36" name="Oval 3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9</a:t>
            </a:r>
          </a:p>
        </p:txBody>
      </p:sp>
      <p:pic>
        <p:nvPicPr>
          <p:cNvPr id="1026" name="Picture 2" descr="Image result for questionnair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68290" y="3748954"/>
            <a:ext cx="1214932" cy="12149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1505" y="6523063"/>
            <a:ext cx="3741670" cy="334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0000"/>
                </a:solidFill>
                <a:latin typeface="Segoe UI" panose="020B0502040204020203" pitchFamily="34" charset="0"/>
                <a:cs typeface="Segoe UI" panose="020B0502040204020203" pitchFamily="34" charset="0"/>
              </a:rPr>
              <a:t>*Only Filled by NDIM Students and Faculty </a:t>
            </a:r>
            <a:endParaRPr lang="en-US" sz="1400" b="1"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557564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37274"/>
            <a:ext cx="4008918" cy="584775"/>
          </a:xfrm>
          <a:prstGeom prst="rect">
            <a:avLst/>
          </a:prstGeom>
          <a:noFill/>
        </p:spPr>
        <p:txBody>
          <a:bodyPr wrap="square" rtlCol="0">
            <a:spAutoFit/>
          </a:bodyPr>
          <a:lstStyle/>
          <a:p>
            <a:r>
              <a:rPr lang="en-US" sz="3200" b="1" dirty="0" smtClean="0">
                <a:latin typeface="Arial Rounded MT Bold" panose="020F0704030504030204" pitchFamily="34" charset="0"/>
              </a:rPr>
              <a:t>Respondent Profile</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10</a:t>
            </a:r>
            <a:endParaRPr lang="en-US" sz="2000" b="1" dirty="0"/>
          </a:p>
        </p:txBody>
      </p:sp>
      <p:sp>
        <p:nvSpPr>
          <p:cNvPr id="39" name="Rounded Rectangle 38"/>
          <p:cNvSpPr/>
          <p:nvPr/>
        </p:nvSpPr>
        <p:spPr>
          <a:xfrm>
            <a:off x="2190424" y="6194924"/>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There are 84 males and 66 Females in which 54% respondents are in the category of 18-20, 28% respondents are in the category of 21-25 and 18% are in the category of above 29.</a:t>
            </a:r>
            <a:endParaRPr lang="en-US" dirty="0">
              <a:solidFill>
                <a:schemeClr val="tx1"/>
              </a:solidFill>
            </a:endParaRPr>
          </a:p>
        </p:txBody>
      </p:sp>
      <p:grpSp>
        <p:nvGrpSpPr>
          <p:cNvPr id="3" name="Group 2"/>
          <p:cNvGrpSpPr/>
          <p:nvPr/>
        </p:nvGrpSpPr>
        <p:grpSpPr>
          <a:xfrm>
            <a:off x="8961120" y="2539998"/>
            <a:ext cx="4872446" cy="3464964"/>
            <a:chOff x="8801569" y="1557867"/>
            <a:chExt cx="4950822" cy="4401576"/>
          </a:xfrm>
        </p:grpSpPr>
        <p:graphicFrame>
          <p:nvGraphicFramePr>
            <p:cNvPr id="36" name="Chart 35"/>
            <p:cNvGraphicFramePr>
              <a:graphicFrameLocks/>
            </p:cNvGraphicFramePr>
            <p:nvPr>
              <p:extLst>
                <p:ext uri="{D42A27DB-BD31-4B8C-83A1-F6EECF244321}">
                  <p14:modId xmlns:p14="http://schemas.microsoft.com/office/powerpoint/2010/main" val="442791995"/>
                </p:ext>
              </p:extLst>
            </p:nvPr>
          </p:nvGraphicFramePr>
          <p:xfrm>
            <a:off x="8801569" y="1557867"/>
            <a:ext cx="4950822" cy="4401576"/>
          </p:xfrm>
          <a:graphic>
            <a:graphicData uri="http://schemas.openxmlformats.org/drawingml/2006/chart">
              <c:chart xmlns:c="http://schemas.openxmlformats.org/drawingml/2006/chart" xmlns:r="http://schemas.openxmlformats.org/officeDocument/2006/relationships" r:id="rId11"/>
            </a:graphicData>
          </a:graphic>
        </p:graphicFrame>
        <p:pic>
          <p:nvPicPr>
            <p:cNvPr id="38" name="Picture 37">
              <a:extLst>
                <a:ext uri="{FF2B5EF4-FFF2-40B4-BE49-F238E27FC236}">
                  <a16:creationId xmlns:a16="http://schemas.microsoft.com/office/drawing/2014/main" id="{C9C74301-C6C3-45F7-B25A-6E60D25267D7}"/>
                </a:ext>
              </a:extLst>
            </p:cNvPr>
            <p:cNvPicPr>
              <a:picLocks noChangeAspect="1"/>
            </p:cNvPicPr>
            <p:nvPr/>
          </p:nvPicPr>
          <p:blipFill>
            <a:blip r:embed="rId12" cstate="print">
              <a:extLst>
                <a:ext uri="{BEBA8EAE-BF5A-486C-A8C5-ECC9F3942E4B}">
                  <a14:imgProps xmlns:a14="http://schemas.microsoft.com/office/drawing/2010/main">
                    <a14:imgLayer r:embed="rId13">
                      <a14:imgEffect>
                        <a14:backgroundRemoval t="0" b="100000" l="0" r="98611"/>
                      </a14:imgEffect>
                    </a14:imgLayer>
                  </a14:imgProps>
                </a:ext>
              </a:extLst>
            </a:blip>
            <a:stretch>
              <a:fillRect/>
            </a:stretch>
          </p:blipFill>
          <p:spPr>
            <a:xfrm>
              <a:off x="9787467" y="1918983"/>
              <a:ext cx="694113" cy="851573"/>
            </a:xfrm>
            <a:prstGeom prst="rect">
              <a:avLst/>
            </a:prstGeom>
          </p:spPr>
        </p:pic>
        <p:pic>
          <p:nvPicPr>
            <p:cNvPr id="40" name="Picture 39">
              <a:extLst>
                <a:ext uri="{FF2B5EF4-FFF2-40B4-BE49-F238E27FC236}">
                  <a16:creationId xmlns:a16="http://schemas.microsoft.com/office/drawing/2014/main" id="{45CBE742-1FE1-4A11-8F2F-D6C4F8858509}"/>
                </a:ext>
              </a:extLst>
            </p:cNvPr>
            <p:cNvPicPr>
              <a:picLocks noChangeAspect="1"/>
            </p:cNvPicPr>
            <p:nvPr/>
          </p:nvPicPr>
          <p:blipFill>
            <a:blip r:embed="rId14" cstate="print">
              <a:extLst>
                <a:ext uri="{BEBA8EAE-BF5A-486C-A8C5-ECC9F3942E4B}">
                  <a14:imgProps xmlns:a14="http://schemas.microsoft.com/office/drawing/2010/main">
                    <a14:imgLayer r:embed="rId15">
                      <a14:imgEffect>
                        <a14:backgroundRemoval t="3837" b="99323" l="7902" r="92916">
                          <a14:foregroundMark x1="43052" y1="82844" x2="43052" y2="82844"/>
                          <a14:foregroundMark x1="40054" y1="78555" x2="40054" y2="78555"/>
                          <a14:foregroundMark x1="37602" y1="76524" x2="37602" y2="76524"/>
                          <a14:foregroundMark x1="41144" y1="76749" x2="41144" y2="76749"/>
                          <a14:foregroundMark x1="43869" y1="81490" x2="43869" y2="81490"/>
                          <a14:foregroundMark x1="44142" y1="90745" x2="44142" y2="90745"/>
                          <a14:foregroundMark x1="44687" y1="96388" x2="44687" y2="96388"/>
                          <a14:foregroundMark x1="60490" y1="81264" x2="60490" y2="81264"/>
                          <a14:foregroundMark x1="58856" y1="88036" x2="58856" y2="88036"/>
                          <a14:foregroundMark x1="56948" y1="95034" x2="56948" y2="95034"/>
                          <a14:foregroundMark x1="55586" y1="83747" x2="55586" y2="83747"/>
                          <a14:foregroundMark x1="55586" y1="83747" x2="55586" y2="83747"/>
                          <a14:foregroundMark x1="58038" y1="79458" x2="58038" y2="79458"/>
                          <a14:foregroundMark x1="60218" y1="77652" x2="60218" y2="77652"/>
                          <a14:foregroundMark x1="59401" y1="75621" x2="59401" y2="75621"/>
                        </a14:backgroundRemoval>
                      </a14:imgEffect>
                    </a14:imgLayer>
                  </a14:imgProps>
                </a:ext>
              </a:extLst>
            </a:blip>
            <a:stretch>
              <a:fillRect/>
            </a:stretch>
          </p:blipFill>
          <p:spPr>
            <a:xfrm>
              <a:off x="12065141" y="2527269"/>
              <a:ext cx="756587" cy="913265"/>
            </a:xfrm>
            <a:prstGeom prst="rect">
              <a:avLst/>
            </a:prstGeom>
          </p:spPr>
        </p:pic>
      </p:grpSp>
      <p:pic>
        <p:nvPicPr>
          <p:cNvPr id="1030" name="Picture 6" descr="Image result for gender 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046" t="22255" r="9787" b="20454"/>
          <a:stretch/>
        </p:blipFill>
        <p:spPr bwMode="auto">
          <a:xfrm>
            <a:off x="10781143" y="1586782"/>
            <a:ext cx="1317172" cy="9532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3" name="Chart 42"/>
          <p:cNvGraphicFramePr>
            <a:graphicFrameLocks/>
          </p:cNvGraphicFramePr>
          <p:nvPr>
            <p:extLst>
              <p:ext uri="{D42A27DB-BD31-4B8C-83A1-F6EECF244321}">
                <p14:modId xmlns:p14="http://schemas.microsoft.com/office/powerpoint/2010/main" val="2877353332"/>
              </p:ext>
            </p:extLst>
          </p:nvPr>
        </p:nvGraphicFramePr>
        <p:xfrm>
          <a:off x="1201783" y="2539998"/>
          <a:ext cx="5984042" cy="3464964"/>
        </p:xfrm>
        <a:graphic>
          <a:graphicData uri="http://schemas.openxmlformats.org/drawingml/2006/chart">
            <c:chart xmlns:c="http://schemas.openxmlformats.org/drawingml/2006/chart" xmlns:r="http://schemas.openxmlformats.org/officeDocument/2006/relationships" r:id="rId17"/>
          </a:graphicData>
        </a:graphic>
      </p:graphicFrame>
      <p:sp>
        <p:nvSpPr>
          <p:cNvPr id="4" name="Rounded Rectangle 3"/>
          <p:cNvSpPr/>
          <p:nvPr/>
        </p:nvSpPr>
        <p:spPr>
          <a:xfrm>
            <a:off x="3596031" y="1945552"/>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Rounded MT Bold" panose="020F0704030504030204" pitchFamily="34" charset="0"/>
              </a:rPr>
              <a:t>Age</a:t>
            </a:r>
            <a:endParaRPr lang="en-US" sz="24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4015429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2"/>
            <a:ext cx="1662034" cy="791298"/>
            <a:chOff x="5596629" y="2510528"/>
            <a:chExt cx="563725" cy="226270"/>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8"/>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37274"/>
            <a:ext cx="12852474" cy="523220"/>
          </a:xfrm>
          <a:prstGeom prst="rect">
            <a:avLst/>
          </a:prstGeom>
          <a:noFill/>
        </p:spPr>
        <p:txBody>
          <a:bodyPr wrap="square" rtlCol="0">
            <a:spAutoFit/>
          </a:bodyPr>
          <a:lstStyle/>
          <a:p>
            <a:r>
              <a:rPr lang="en-US" sz="2800" b="1" dirty="0">
                <a:latin typeface="Arial Rounded MT Bold" panose="020F0704030504030204" pitchFamily="34" charset="0"/>
              </a:rPr>
              <a:t>Are you aware of the fact that institutions also advertise on social media? </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11</a:t>
            </a:r>
            <a:endParaRPr lang="en-US" sz="2000" b="1" dirty="0"/>
          </a:p>
        </p:txBody>
      </p:sp>
      <p:graphicFrame>
        <p:nvGraphicFramePr>
          <p:cNvPr id="36" name="Chart 35"/>
          <p:cNvGraphicFramePr>
            <a:graphicFrameLocks/>
          </p:cNvGraphicFramePr>
          <p:nvPr>
            <p:extLst>
              <p:ext uri="{D42A27DB-BD31-4B8C-83A1-F6EECF244321}">
                <p14:modId xmlns:p14="http://schemas.microsoft.com/office/powerpoint/2010/main" val="3859017797"/>
              </p:ext>
            </p:extLst>
          </p:nvPr>
        </p:nvGraphicFramePr>
        <p:xfrm>
          <a:off x="4169402" y="2297449"/>
          <a:ext cx="6353353" cy="3463915"/>
        </p:xfrm>
        <a:graphic>
          <a:graphicData uri="http://schemas.openxmlformats.org/drawingml/2006/chart">
            <c:chart xmlns:c="http://schemas.openxmlformats.org/drawingml/2006/chart" xmlns:r="http://schemas.openxmlformats.org/officeDocument/2006/relationships" r:id="rId11"/>
          </a:graphicData>
        </a:graphic>
      </p:graphicFrame>
      <p:sp>
        <p:nvSpPr>
          <p:cNvPr id="38" name="Rounded Rectangle 37"/>
          <p:cNvSpPr/>
          <p:nvPr/>
        </p:nvSpPr>
        <p:spPr>
          <a:xfrm>
            <a:off x="2190424" y="6207987"/>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All the respondents are aware about the fact that institutes also advertise on social media</a:t>
            </a:r>
            <a:r>
              <a:rPr lang="en-US" dirty="0">
                <a:solidFill>
                  <a:schemeClr val="tx1"/>
                </a:solidFill>
              </a:rPr>
              <a:t>.</a:t>
            </a:r>
            <a:r>
              <a:rPr lang="en-US" dirty="0" smtClean="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22378388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37274"/>
            <a:ext cx="11454747" cy="523220"/>
          </a:xfrm>
          <a:prstGeom prst="rect">
            <a:avLst/>
          </a:prstGeom>
          <a:noFill/>
        </p:spPr>
        <p:txBody>
          <a:bodyPr wrap="square" rtlCol="0">
            <a:spAutoFit/>
          </a:bodyPr>
          <a:lstStyle/>
          <a:p>
            <a:r>
              <a:rPr lang="en-US" sz="2800" b="1" dirty="0">
                <a:latin typeface="Arial Rounded MT Bold" panose="020F0704030504030204" pitchFamily="34" charset="0"/>
              </a:rPr>
              <a:t>Do you read/ look for more information of institutions on Internet?</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12</a:t>
            </a:r>
            <a:endParaRPr lang="en-US" sz="2000" b="1" dirty="0"/>
          </a:p>
        </p:txBody>
      </p:sp>
      <p:graphicFrame>
        <p:nvGraphicFramePr>
          <p:cNvPr id="40" name="Chart 39"/>
          <p:cNvGraphicFramePr>
            <a:graphicFrameLocks/>
          </p:cNvGraphicFramePr>
          <p:nvPr>
            <p:extLst>
              <p:ext uri="{D42A27DB-BD31-4B8C-83A1-F6EECF244321}">
                <p14:modId xmlns:p14="http://schemas.microsoft.com/office/powerpoint/2010/main" val="3350410423"/>
              </p:ext>
            </p:extLst>
          </p:nvPr>
        </p:nvGraphicFramePr>
        <p:xfrm>
          <a:off x="4093064" y="2307649"/>
          <a:ext cx="6506029" cy="3443514"/>
        </p:xfrm>
        <a:graphic>
          <a:graphicData uri="http://schemas.openxmlformats.org/drawingml/2006/chart">
            <c:chart xmlns:c="http://schemas.openxmlformats.org/drawingml/2006/chart" xmlns:r="http://schemas.openxmlformats.org/officeDocument/2006/relationships" r:id="rId11"/>
          </a:graphicData>
        </a:graphic>
      </p:graphicFrame>
      <p:sp>
        <p:nvSpPr>
          <p:cNvPr id="36" name="Rounded Rectangle 35"/>
          <p:cNvSpPr/>
          <p:nvPr/>
        </p:nvSpPr>
        <p:spPr>
          <a:xfrm>
            <a:off x="2190424" y="6194924"/>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There are only 14% of the respondents who do not read any information regarding institutions but majority of the respondents (86%) read information regarding institutes on Internet.   </a:t>
            </a:r>
            <a:endParaRPr lang="en-US" dirty="0">
              <a:solidFill>
                <a:schemeClr val="tx1"/>
              </a:solidFill>
            </a:endParaRPr>
          </a:p>
        </p:txBody>
      </p:sp>
    </p:spTree>
    <p:extLst>
      <p:ext uri="{BB962C8B-B14F-4D97-AF65-F5344CB8AC3E}">
        <p14:creationId xmlns:p14="http://schemas.microsoft.com/office/powerpoint/2010/main" val="14586601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37274"/>
            <a:ext cx="8489478" cy="523220"/>
          </a:xfrm>
          <a:prstGeom prst="rect">
            <a:avLst/>
          </a:prstGeom>
          <a:noFill/>
        </p:spPr>
        <p:txBody>
          <a:bodyPr wrap="square" rtlCol="0">
            <a:spAutoFit/>
          </a:bodyPr>
          <a:lstStyle/>
          <a:p>
            <a:r>
              <a:rPr lang="en-US" sz="2800" b="1" dirty="0">
                <a:latin typeface="Arial Rounded MT Bold" panose="020F0704030504030204" pitchFamily="34" charset="0"/>
              </a:rPr>
              <a:t>How Important for you is the institution website?</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13</a:t>
            </a:r>
            <a:endParaRPr lang="en-US" sz="2000" b="1" dirty="0"/>
          </a:p>
        </p:txBody>
      </p:sp>
      <p:graphicFrame>
        <p:nvGraphicFramePr>
          <p:cNvPr id="36" name="Chart 35"/>
          <p:cNvGraphicFramePr>
            <a:graphicFrameLocks/>
          </p:cNvGraphicFramePr>
          <p:nvPr>
            <p:extLst>
              <p:ext uri="{D42A27DB-BD31-4B8C-83A1-F6EECF244321}">
                <p14:modId xmlns:p14="http://schemas.microsoft.com/office/powerpoint/2010/main" val="1622206776"/>
              </p:ext>
            </p:extLst>
          </p:nvPr>
        </p:nvGraphicFramePr>
        <p:xfrm>
          <a:off x="3834113" y="2206463"/>
          <a:ext cx="7023931" cy="3449754"/>
        </p:xfrm>
        <a:graphic>
          <a:graphicData uri="http://schemas.openxmlformats.org/drawingml/2006/chart">
            <c:chart xmlns:c="http://schemas.openxmlformats.org/drawingml/2006/chart" xmlns:r="http://schemas.openxmlformats.org/officeDocument/2006/relationships" r:id="rId11"/>
          </a:graphicData>
        </a:graphic>
      </p:graphicFrame>
      <p:sp>
        <p:nvSpPr>
          <p:cNvPr id="38" name="Rounded Rectangle 37"/>
          <p:cNvSpPr/>
          <p:nvPr/>
        </p:nvSpPr>
        <p:spPr>
          <a:xfrm>
            <a:off x="2190424" y="6194924"/>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 of the respondents think that institutional website is most source of information. So, colleges must update their website. </a:t>
            </a:r>
            <a:endParaRPr lang="en-US" dirty="0">
              <a:solidFill>
                <a:schemeClr val="tx1"/>
              </a:solidFill>
            </a:endParaRPr>
          </a:p>
        </p:txBody>
      </p:sp>
    </p:spTree>
    <p:extLst>
      <p:ext uri="{BB962C8B-B14F-4D97-AF65-F5344CB8AC3E}">
        <p14:creationId xmlns:p14="http://schemas.microsoft.com/office/powerpoint/2010/main" val="30592765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76463"/>
            <a:ext cx="12173204" cy="461665"/>
          </a:xfrm>
          <a:prstGeom prst="rect">
            <a:avLst/>
          </a:prstGeom>
          <a:noFill/>
        </p:spPr>
        <p:txBody>
          <a:bodyPr wrap="square" rtlCol="0">
            <a:spAutoFit/>
          </a:bodyPr>
          <a:lstStyle/>
          <a:p>
            <a:r>
              <a:rPr lang="en-US" sz="2400" b="1" dirty="0">
                <a:latin typeface="Arial Rounded MT Bold" panose="020F0704030504030204" pitchFamily="34" charset="0"/>
              </a:rPr>
              <a:t>What sort of marketing/ advertising you think is more important for an institution?</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14</a:t>
            </a:r>
            <a:endParaRPr lang="en-US" sz="2000" b="1" dirty="0"/>
          </a:p>
        </p:txBody>
      </p:sp>
      <p:graphicFrame>
        <p:nvGraphicFramePr>
          <p:cNvPr id="38" name="Chart 37"/>
          <p:cNvGraphicFramePr>
            <a:graphicFrameLocks/>
          </p:cNvGraphicFramePr>
          <p:nvPr>
            <p:extLst>
              <p:ext uri="{D42A27DB-BD31-4B8C-83A1-F6EECF244321}">
                <p14:modId xmlns:p14="http://schemas.microsoft.com/office/powerpoint/2010/main" val="2230757657"/>
              </p:ext>
            </p:extLst>
          </p:nvPr>
        </p:nvGraphicFramePr>
        <p:xfrm>
          <a:off x="3161102" y="2134446"/>
          <a:ext cx="8360338" cy="3624730"/>
        </p:xfrm>
        <a:graphic>
          <a:graphicData uri="http://schemas.openxmlformats.org/drawingml/2006/chart">
            <c:chart xmlns:c="http://schemas.openxmlformats.org/drawingml/2006/chart" xmlns:r="http://schemas.openxmlformats.org/officeDocument/2006/relationships" r:id="rId11"/>
          </a:graphicData>
        </a:graphic>
      </p:graphicFrame>
      <p:sp>
        <p:nvSpPr>
          <p:cNvPr id="36" name="Rounded Rectangle 35"/>
          <p:cNvSpPr/>
          <p:nvPr/>
        </p:nvSpPr>
        <p:spPr>
          <a:xfrm>
            <a:off x="2190424" y="6194924"/>
            <a:ext cx="10127850"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most of the respondents think that word of mouth and digital marketing is important for an institute. Thus, from my research it is also proved that institute should give due importance to the digital platforms.</a:t>
            </a:r>
            <a:endParaRPr lang="en-US" dirty="0">
              <a:solidFill>
                <a:schemeClr val="tx1"/>
              </a:solidFill>
            </a:endParaRPr>
          </a:p>
        </p:txBody>
      </p:sp>
    </p:spTree>
    <p:extLst>
      <p:ext uri="{BB962C8B-B14F-4D97-AF65-F5344CB8AC3E}">
        <p14:creationId xmlns:p14="http://schemas.microsoft.com/office/powerpoint/2010/main" val="3423349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093581"/>
            <a:ext cx="13179044" cy="830997"/>
          </a:xfrm>
          <a:prstGeom prst="rect">
            <a:avLst/>
          </a:prstGeom>
          <a:noFill/>
        </p:spPr>
        <p:txBody>
          <a:bodyPr wrap="square" rtlCol="0">
            <a:spAutoFit/>
          </a:bodyPr>
          <a:lstStyle/>
          <a:p>
            <a:r>
              <a:rPr lang="en-US" sz="2400" b="1" dirty="0">
                <a:latin typeface="Arial Rounded MT Bold" panose="020F0704030504030204" pitchFamily="34" charset="0"/>
              </a:rPr>
              <a:t>Since students are the learning partner of the institutions, do you think presence of institutions on social media is important?</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15</a:t>
            </a:r>
            <a:endParaRPr lang="en-US" sz="2000" b="1" dirty="0"/>
          </a:p>
        </p:txBody>
      </p:sp>
      <p:graphicFrame>
        <p:nvGraphicFramePr>
          <p:cNvPr id="36" name="Chart 35"/>
          <p:cNvGraphicFramePr>
            <a:graphicFrameLocks/>
          </p:cNvGraphicFramePr>
          <p:nvPr>
            <p:extLst>
              <p:ext uri="{D42A27DB-BD31-4B8C-83A1-F6EECF244321}">
                <p14:modId xmlns:p14="http://schemas.microsoft.com/office/powerpoint/2010/main" val="2520152948"/>
              </p:ext>
            </p:extLst>
          </p:nvPr>
        </p:nvGraphicFramePr>
        <p:xfrm>
          <a:off x="4049120" y="2514334"/>
          <a:ext cx="6877595" cy="3168981"/>
        </p:xfrm>
        <a:graphic>
          <a:graphicData uri="http://schemas.openxmlformats.org/drawingml/2006/chart">
            <c:chart xmlns:c="http://schemas.openxmlformats.org/drawingml/2006/chart" xmlns:r="http://schemas.openxmlformats.org/officeDocument/2006/relationships" r:id="rId11"/>
          </a:graphicData>
        </a:graphic>
      </p:graphicFrame>
      <p:sp>
        <p:nvSpPr>
          <p:cNvPr id="38" name="Rounded Rectangle 37"/>
          <p:cNvSpPr/>
          <p:nvPr/>
        </p:nvSpPr>
        <p:spPr>
          <a:xfrm>
            <a:off x="2190424" y="6194924"/>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Only 2% of the respondents think that presence on social media is not important. This also proves that social media is important which is the part of the digital platform.</a:t>
            </a:r>
            <a:endParaRPr lang="en-US" dirty="0">
              <a:solidFill>
                <a:schemeClr val="tx1"/>
              </a:solidFill>
            </a:endParaRPr>
          </a:p>
        </p:txBody>
      </p:sp>
    </p:spTree>
    <p:extLst>
      <p:ext uri="{BB962C8B-B14F-4D97-AF65-F5344CB8AC3E}">
        <p14:creationId xmlns:p14="http://schemas.microsoft.com/office/powerpoint/2010/main" val="34340657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302589"/>
            <a:ext cx="13350038" cy="400110"/>
          </a:xfrm>
          <a:prstGeom prst="rect">
            <a:avLst/>
          </a:prstGeom>
          <a:noFill/>
        </p:spPr>
        <p:txBody>
          <a:bodyPr wrap="square" rtlCol="0">
            <a:spAutoFit/>
          </a:bodyPr>
          <a:lstStyle/>
          <a:p>
            <a:r>
              <a:rPr lang="en-US" sz="2000" b="1" dirty="0">
                <a:latin typeface="Arial Rounded MT Bold" panose="020F0704030504030204" pitchFamily="34" charset="0"/>
              </a:rPr>
              <a:t>Where do you see most of advertisements about </a:t>
            </a:r>
            <a:r>
              <a:rPr lang="en-US" sz="2000" b="1" dirty="0" smtClean="0">
                <a:latin typeface="Arial Rounded MT Bold" panose="020F0704030504030204" pitchFamily="34" charset="0"/>
              </a:rPr>
              <a:t>institutions and which platform do you visit mostly?</a:t>
            </a:r>
            <a:endParaRPr lang="en-US" sz="20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16</a:t>
            </a:r>
          </a:p>
        </p:txBody>
      </p:sp>
      <p:sp>
        <p:nvSpPr>
          <p:cNvPr id="38" name="Rounded Rectangle 37"/>
          <p:cNvSpPr/>
          <p:nvPr/>
        </p:nvSpPr>
        <p:spPr>
          <a:xfrm>
            <a:off x="639592" y="6048104"/>
            <a:ext cx="12553894" cy="767119"/>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rPr>
              <a:t>Now a days </a:t>
            </a:r>
            <a:r>
              <a:rPr lang="en-US" sz="1600" dirty="0">
                <a:solidFill>
                  <a:schemeClr val="tx1"/>
                </a:solidFill>
              </a:rPr>
              <a:t>C</a:t>
            </a:r>
            <a:r>
              <a:rPr lang="en-US" sz="1600" dirty="0" smtClean="0">
                <a:solidFill>
                  <a:schemeClr val="tx1"/>
                </a:solidFill>
              </a:rPr>
              <a:t>olleges/Institutes are giving importance to social media but if see, on OTT platforms 26% respondents are active but only 2% of the respondents are seeing the advertisement so there is a lot of scope and also target audience is there for the institutes. Thus, from this they can get first mover advantage.  </a:t>
            </a:r>
            <a:endParaRPr lang="en-US" sz="1600" dirty="0">
              <a:solidFill>
                <a:schemeClr val="tx1"/>
              </a:solidFill>
            </a:endParaRPr>
          </a:p>
        </p:txBody>
      </p:sp>
      <p:grpSp>
        <p:nvGrpSpPr>
          <p:cNvPr id="7" name="Group 6"/>
          <p:cNvGrpSpPr/>
          <p:nvPr/>
        </p:nvGrpSpPr>
        <p:grpSpPr>
          <a:xfrm>
            <a:off x="7755221" y="1988458"/>
            <a:ext cx="6406093" cy="4059646"/>
            <a:chOff x="7755221" y="1988458"/>
            <a:chExt cx="6406093" cy="4059646"/>
          </a:xfrm>
        </p:grpSpPr>
        <p:graphicFrame>
          <p:nvGraphicFramePr>
            <p:cNvPr id="40" name="Chart 39"/>
            <p:cNvGraphicFramePr>
              <a:graphicFrameLocks/>
            </p:cNvGraphicFramePr>
            <p:nvPr>
              <p:extLst>
                <p:ext uri="{D42A27DB-BD31-4B8C-83A1-F6EECF244321}">
                  <p14:modId xmlns:p14="http://schemas.microsoft.com/office/powerpoint/2010/main" val="1289757714"/>
                </p:ext>
              </p:extLst>
            </p:nvPr>
          </p:nvGraphicFramePr>
          <p:xfrm>
            <a:off x="7755221" y="1988458"/>
            <a:ext cx="6406093" cy="4059646"/>
          </p:xfrm>
          <a:graphic>
            <a:graphicData uri="http://schemas.openxmlformats.org/drawingml/2006/chart">
              <c:chart xmlns:c="http://schemas.openxmlformats.org/drawingml/2006/chart" xmlns:r="http://schemas.openxmlformats.org/officeDocument/2006/relationships" r:id="rId11"/>
            </a:graphicData>
          </a:graphic>
        </p:graphicFrame>
        <p:sp>
          <p:nvSpPr>
            <p:cNvPr id="41" name="Oval 40"/>
            <p:cNvSpPr/>
            <p:nvPr/>
          </p:nvSpPr>
          <p:spPr>
            <a:xfrm>
              <a:off x="11838047" y="4018280"/>
              <a:ext cx="673120" cy="65314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621708" y="3983436"/>
              <a:ext cx="673120" cy="653143"/>
            </a:xfrm>
            <a:prstGeom prst="ellipse">
              <a:avLst/>
            </a:prstGeom>
            <a:noFill/>
            <a:ln>
              <a:solidFill>
                <a:schemeClr val="accent2"/>
              </a:solidFill>
            </a:ln>
            <a:effectLst>
              <a:glow rad="63500">
                <a:schemeClr val="accent2"/>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672338" y="1988457"/>
            <a:ext cx="6976691" cy="4059647"/>
            <a:chOff x="672338" y="1988457"/>
            <a:chExt cx="6976691" cy="4059647"/>
          </a:xfrm>
        </p:grpSpPr>
        <p:graphicFrame>
          <p:nvGraphicFramePr>
            <p:cNvPr id="36" name="Chart 35"/>
            <p:cNvGraphicFramePr>
              <a:graphicFrameLocks/>
            </p:cNvGraphicFramePr>
            <p:nvPr>
              <p:extLst>
                <p:ext uri="{D42A27DB-BD31-4B8C-83A1-F6EECF244321}">
                  <p14:modId xmlns:p14="http://schemas.microsoft.com/office/powerpoint/2010/main" val="2161525157"/>
                </p:ext>
              </p:extLst>
            </p:nvPr>
          </p:nvGraphicFramePr>
          <p:xfrm>
            <a:off x="672338" y="1988457"/>
            <a:ext cx="6976691" cy="4059647"/>
          </p:xfrm>
          <a:graphic>
            <a:graphicData uri="http://schemas.openxmlformats.org/drawingml/2006/chart">
              <c:chart xmlns:c="http://schemas.openxmlformats.org/drawingml/2006/chart" xmlns:r="http://schemas.openxmlformats.org/officeDocument/2006/relationships" r:id="rId12"/>
            </a:graphicData>
          </a:graphic>
        </p:graphicFrame>
        <p:sp>
          <p:nvSpPr>
            <p:cNvPr id="3" name="Oval 2"/>
            <p:cNvSpPr/>
            <p:nvPr/>
          </p:nvSpPr>
          <p:spPr>
            <a:xfrm>
              <a:off x="5152914" y="3827417"/>
              <a:ext cx="673120" cy="65314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3807750" y="3733589"/>
              <a:ext cx="673120" cy="653143"/>
            </a:xfrm>
            <a:prstGeom prst="ellipse">
              <a:avLst/>
            </a:prstGeom>
            <a:noFill/>
            <a:ln>
              <a:solidFill>
                <a:schemeClr val="accent2"/>
              </a:solidFill>
            </a:ln>
            <a:effectLst>
              <a:glow rad="63500">
                <a:schemeClr val="accent2"/>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3049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89526"/>
            <a:ext cx="11849444" cy="461665"/>
          </a:xfrm>
          <a:prstGeom prst="rect">
            <a:avLst/>
          </a:prstGeom>
          <a:noFill/>
        </p:spPr>
        <p:txBody>
          <a:bodyPr wrap="square" rtlCol="0">
            <a:spAutoFit/>
          </a:bodyPr>
          <a:lstStyle/>
          <a:p>
            <a:r>
              <a:rPr lang="en-US" sz="2400" b="1" dirty="0">
                <a:latin typeface="Arial Rounded MT Bold" panose="020F0704030504030204" pitchFamily="34" charset="0"/>
              </a:rPr>
              <a:t>Do you find any institution’s advertisements on the following educational sites? </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17</a:t>
            </a:r>
            <a:endParaRPr lang="en-US" sz="2000" b="1" dirty="0"/>
          </a:p>
        </p:txBody>
      </p:sp>
      <p:sp>
        <p:nvSpPr>
          <p:cNvPr id="41" name="Rounded Rectangle 40"/>
          <p:cNvSpPr/>
          <p:nvPr/>
        </p:nvSpPr>
        <p:spPr>
          <a:xfrm>
            <a:off x="706072" y="5956664"/>
            <a:ext cx="11954648" cy="811318"/>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Only 2% of the respondents see advertisement on Meritnation (till 12</a:t>
            </a:r>
            <a:r>
              <a:rPr lang="en-US" baseline="30000" dirty="0" smtClean="0">
                <a:solidFill>
                  <a:schemeClr val="tx1"/>
                </a:solidFill>
              </a:rPr>
              <a:t>th</a:t>
            </a:r>
            <a:r>
              <a:rPr lang="en-US" dirty="0" smtClean="0">
                <a:solidFill>
                  <a:schemeClr val="tx1"/>
                </a:solidFill>
              </a:rPr>
              <a:t> Class NCERT Sol.) so there is huge footfall on this site and target audience is also there for institutes/colleges. So to gain first mover advantage, the colleges/institutes should also advertise themselves on educational websites.</a:t>
            </a:r>
            <a:endParaRPr lang="en-US" dirty="0">
              <a:solidFill>
                <a:schemeClr val="tx1"/>
              </a:solidFill>
            </a:endParaRPr>
          </a:p>
        </p:txBody>
      </p:sp>
      <p:grpSp>
        <p:nvGrpSpPr>
          <p:cNvPr id="3" name="Group 2"/>
          <p:cNvGrpSpPr/>
          <p:nvPr/>
        </p:nvGrpSpPr>
        <p:grpSpPr>
          <a:xfrm>
            <a:off x="3137304" y="2249412"/>
            <a:ext cx="8423324" cy="3588558"/>
            <a:chOff x="3137304" y="2249412"/>
            <a:chExt cx="8423324" cy="3588558"/>
          </a:xfrm>
        </p:grpSpPr>
        <p:graphicFrame>
          <p:nvGraphicFramePr>
            <p:cNvPr id="36" name="Chart 35"/>
            <p:cNvGraphicFramePr>
              <a:graphicFrameLocks/>
            </p:cNvGraphicFramePr>
            <p:nvPr>
              <p:extLst>
                <p:ext uri="{D42A27DB-BD31-4B8C-83A1-F6EECF244321}">
                  <p14:modId xmlns:p14="http://schemas.microsoft.com/office/powerpoint/2010/main" val="1381592960"/>
                </p:ext>
              </p:extLst>
            </p:nvPr>
          </p:nvGraphicFramePr>
          <p:xfrm>
            <a:off x="3137304" y="2249412"/>
            <a:ext cx="8423324" cy="3588558"/>
          </p:xfrm>
          <a:graphic>
            <a:graphicData uri="http://schemas.openxmlformats.org/drawingml/2006/chart">
              <c:chart xmlns:c="http://schemas.openxmlformats.org/drawingml/2006/chart" xmlns:r="http://schemas.openxmlformats.org/officeDocument/2006/relationships" r:id="rId11"/>
            </a:graphicData>
          </a:graphic>
        </p:graphicFrame>
        <p:sp>
          <p:nvSpPr>
            <p:cNvPr id="42" name="Oval 41"/>
            <p:cNvSpPr/>
            <p:nvPr/>
          </p:nvSpPr>
          <p:spPr>
            <a:xfrm>
              <a:off x="5179040" y="2965269"/>
              <a:ext cx="505712" cy="592425"/>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21854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89526"/>
            <a:ext cx="12290770" cy="461665"/>
          </a:xfrm>
          <a:prstGeom prst="rect">
            <a:avLst/>
          </a:prstGeom>
          <a:noFill/>
        </p:spPr>
        <p:txBody>
          <a:bodyPr wrap="square" rtlCol="0">
            <a:spAutoFit/>
          </a:bodyPr>
          <a:lstStyle/>
          <a:p>
            <a:r>
              <a:rPr lang="en-US" sz="2400" b="1" dirty="0">
                <a:latin typeface="Arial Rounded MT Bold" panose="020F0704030504030204" pitchFamily="34" charset="0"/>
              </a:rPr>
              <a:t>How much time do you spend on each of the platforms in general? </a:t>
            </a:r>
            <a:r>
              <a:rPr lang="en-US" sz="2400" b="1" dirty="0" smtClean="0">
                <a:latin typeface="Arial Rounded MT Bold" panose="020F0704030504030204" pitchFamily="34" charset="0"/>
              </a:rPr>
              <a:t>(Hours </a:t>
            </a:r>
            <a:r>
              <a:rPr lang="en-US" sz="2400" b="1" dirty="0">
                <a:latin typeface="Arial Rounded MT Bold" panose="020F0704030504030204" pitchFamily="34" charset="0"/>
              </a:rPr>
              <a:t>in a day)</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18</a:t>
            </a:r>
            <a:endParaRPr lang="en-US" sz="2000" b="1" dirty="0"/>
          </a:p>
        </p:txBody>
      </p:sp>
      <p:pic>
        <p:nvPicPr>
          <p:cNvPr id="36" name="Picture 2" descr="Image result for facebook png log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125" r="24666"/>
          <a:stretch/>
        </p:blipFill>
        <p:spPr bwMode="auto">
          <a:xfrm>
            <a:off x="806711" y="4135350"/>
            <a:ext cx="861471" cy="92478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Image result for instagram logo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42776" y="4135350"/>
            <a:ext cx="899635" cy="8990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etflix png"/>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10000" b="90000" l="10000" r="90000">
                        <a14:foregroundMark x1="25000" y1="38947" x2="25000" y2="38947"/>
                        <a14:foregroundMark x1="33111" y1="45526" x2="33111" y2="45526"/>
                        <a14:foregroundMark x1="42222" y1="46842" x2="42222" y2="46842"/>
                        <a14:foregroundMark x1="20000" y1="53158" x2="20000" y2="53158"/>
                        <a14:foregroundMark x1="50333" y1="36842" x2="50333" y2="36842"/>
                        <a14:foregroundMark x1="52333" y1="45789" x2="52333" y2="45789"/>
                        <a14:foregroundMark x1="59778" y1="45526" x2="59778" y2="45526"/>
                        <a14:foregroundMark x1="68333" y1="42105" x2="68333" y2="42105"/>
                        <a14:foregroundMark x1="79000" y1="37105" x2="79000" y2="37105"/>
                        <a14:foregroundMark x1="77111" y1="45526" x2="77111" y2="45526"/>
                      </a14:backgroundRemoval>
                    </a14:imgEffect>
                  </a14:imgLayer>
                </a14:imgProps>
              </a:ext>
              <a:ext uri="{28A0092B-C50C-407E-A947-70E740481C1C}">
                <a14:useLocalDpi xmlns:a14="http://schemas.microsoft.com/office/drawing/2010/main" val="0"/>
              </a:ext>
            </a:extLst>
          </a:blip>
          <a:srcRect l="13423" t="13696" r="13129" b="15566"/>
          <a:stretch/>
        </p:blipFill>
        <p:spPr bwMode="auto">
          <a:xfrm>
            <a:off x="3183163" y="4229586"/>
            <a:ext cx="1914908" cy="7786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buzzfeed logo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394010" y="4439739"/>
            <a:ext cx="2038728" cy="358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republic tv logo png"/>
          <p:cNvPicPr>
            <a:picLocks noChangeAspect="1" noChangeArrowheads="1"/>
          </p:cNvPicPr>
          <p:nvPr/>
        </p:nvPicPr>
        <p:blipFill rotWithShape="1">
          <a:blip r:embed="rId16">
            <a:extLst>
              <a:ext uri="{28A0092B-C50C-407E-A947-70E740481C1C}">
                <a14:useLocalDpi xmlns:a14="http://schemas.microsoft.com/office/drawing/2010/main" val="0"/>
              </a:ext>
            </a:extLst>
          </a:blip>
          <a:srcRect l="4996" t="35326" r="7852" b="36070"/>
          <a:stretch/>
        </p:blipFill>
        <p:spPr bwMode="auto">
          <a:xfrm>
            <a:off x="7677225" y="4389788"/>
            <a:ext cx="2473414" cy="4582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7"/>
          <a:stretch>
            <a:fillRect/>
          </a:stretch>
        </p:blipFill>
        <p:spPr>
          <a:xfrm>
            <a:off x="10503714" y="4239888"/>
            <a:ext cx="3657600" cy="794479"/>
          </a:xfrm>
          <a:prstGeom prst="rect">
            <a:avLst/>
          </a:prstGeom>
        </p:spPr>
      </p:pic>
      <p:sp>
        <p:nvSpPr>
          <p:cNvPr id="6" name="TextBox 5"/>
          <p:cNvSpPr txBox="1"/>
          <p:nvPr/>
        </p:nvSpPr>
        <p:spPr>
          <a:xfrm>
            <a:off x="6304030" y="1967652"/>
            <a:ext cx="2084097" cy="523220"/>
          </a:xfrm>
          <a:prstGeom prst="rect">
            <a:avLst/>
          </a:prstGeom>
          <a:solidFill>
            <a:srgbClr val="FF0000"/>
          </a:solidFill>
        </p:spPr>
        <p:txBody>
          <a:bodyPr wrap="none" rtlCol="0">
            <a:spAutoFit/>
          </a:bodyPr>
          <a:lstStyle/>
          <a:p>
            <a:r>
              <a:rPr lang="en-US" sz="2800" dirty="0" smtClean="0">
                <a:solidFill>
                  <a:schemeClr val="bg1"/>
                </a:solidFill>
                <a:latin typeface="Arial Rounded MT Bold" panose="020F0704030504030204" pitchFamily="34" charset="0"/>
              </a:rPr>
              <a:t>Categories</a:t>
            </a:r>
            <a:endParaRPr lang="en-US" sz="2800" dirty="0">
              <a:solidFill>
                <a:schemeClr val="bg1"/>
              </a:solidFill>
              <a:latin typeface="Arial Rounded MT Bold" panose="020F0704030504030204" pitchFamily="34" charset="0"/>
            </a:endParaRPr>
          </a:p>
        </p:txBody>
      </p:sp>
      <p:sp>
        <p:nvSpPr>
          <p:cNvPr id="8" name="Rounded Rectangle 7"/>
          <p:cNvSpPr/>
          <p:nvPr/>
        </p:nvSpPr>
        <p:spPr>
          <a:xfrm>
            <a:off x="600712" y="3429000"/>
            <a:ext cx="1273468" cy="50945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Facebook</a:t>
            </a:r>
            <a:endParaRPr lang="en-US" dirty="0"/>
          </a:p>
        </p:txBody>
      </p:sp>
      <p:sp>
        <p:nvSpPr>
          <p:cNvPr id="45" name="Rounded Rectangle 44"/>
          <p:cNvSpPr/>
          <p:nvPr/>
        </p:nvSpPr>
        <p:spPr>
          <a:xfrm>
            <a:off x="3517006" y="3426820"/>
            <a:ext cx="1273468" cy="50945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OTT Platforms</a:t>
            </a:r>
            <a:endParaRPr lang="en-US" dirty="0"/>
          </a:p>
        </p:txBody>
      </p:sp>
      <p:sp>
        <p:nvSpPr>
          <p:cNvPr id="46" name="Rounded Rectangle 45"/>
          <p:cNvSpPr/>
          <p:nvPr/>
        </p:nvSpPr>
        <p:spPr>
          <a:xfrm>
            <a:off x="5796566" y="3426820"/>
            <a:ext cx="1273468" cy="50945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Content Sites</a:t>
            </a:r>
            <a:endParaRPr lang="en-US" dirty="0"/>
          </a:p>
        </p:txBody>
      </p:sp>
      <p:sp>
        <p:nvSpPr>
          <p:cNvPr id="47" name="Rounded Rectangle 46"/>
          <p:cNvSpPr/>
          <p:nvPr/>
        </p:nvSpPr>
        <p:spPr>
          <a:xfrm>
            <a:off x="8097332" y="3422557"/>
            <a:ext cx="1273468" cy="50945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NEWS</a:t>
            </a:r>
            <a:endParaRPr lang="en-US" dirty="0"/>
          </a:p>
        </p:txBody>
      </p:sp>
      <p:sp>
        <p:nvSpPr>
          <p:cNvPr id="48" name="Rounded Rectangle 47"/>
          <p:cNvSpPr/>
          <p:nvPr/>
        </p:nvSpPr>
        <p:spPr>
          <a:xfrm>
            <a:off x="11695780" y="3422556"/>
            <a:ext cx="1406266" cy="50945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Educational Websites</a:t>
            </a:r>
            <a:endParaRPr lang="en-US" dirty="0"/>
          </a:p>
        </p:txBody>
      </p:sp>
      <p:sp>
        <p:nvSpPr>
          <p:cNvPr id="49" name="Rounded Rectangle 48"/>
          <p:cNvSpPr/>
          <p:nvPr/>
        </p:nvSpPr>
        <p:spPr>
          <a:xfrm>
            <a:off x="1941793" y="3426821"/>
            <a:ext cx="1273468" cy="50945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Instagram</a:t>
            </a:r>
            <a:endParaRPr lang="en-US" dirty="0"/>
          </a:p>
        </p:txBody>
      </p:sp>
      <p:sp>
        <p:nvSpPr>
          <p:cNvPr id="50" name="Rectangle 49"/>
          <p:cNvSpPr/>
          <p:nvPr/>
        </p:nvSpPr>
        <p:spPr>
          <a:xfrm>
            <a:off x="600712" y="6480286"/>
            <a:ext cx="8532856" cy="334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rgbClr val="FF0000"/>
                </a:solidFill>
                <a:latin typeface="Segoe UI" panose="020B0502040204020203" pitchFamily="34" charset="0"/>
                <a:cs typeface="Segoe UI" panose="020B0502040204020203" pitchFamily="34" charset="0"/>
              </a:rPr>
              <a:t>*Assumptions Youngsters are from age group of 18 to 25 &amp; Adults are from age group of above 29  </a:t>
            </a:r>
            <a:endParaRPr lang="en-US" sz="1400" b="1"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1582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1584"/>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557820" y="6353558"/>
            <a:ext cx="603493"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smtClean="0">
                  <a:solidFill>
                    <a:schemeClr val="tx1"/>
                  </a:solidFill>
                  <a:hlinkClick r:id="rId5" action="ppaction://hlinksldjump"/>
                </a:rPr>
                <a:t>Questionnaire</a:t>
              </a:r>
              <a:endParaRPr lang="en-US" sz="1200" b="1" dirty="0">
                <a:solidFill>
                  <a:schemeClr val="tx1"/>
                </a:solidFill>
              </a:endParaRP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rgbClr val="FFFF00"/>
                  </a:solidFill>
                  <a:hlinkClick r:id="rId6" action="ppaction://hlinksldjump"/>
                </a:rPr>
                <a:t>Objectives</a:t>
              </a:r>
              <a:endParaRPr lang="en-US" sz="1400" b="1" dirty="0">
                <a:solidFill>
                  <a:srgbClr val="FFFF00"/>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a:t>
              </a:r>
              <a:r>
                <a:rPr lang="en-US" sz="1400" b="1" dirty="0">
                  <a:solidFill>
                    <a:schemeClr val="tx1"/>
                  </a:solidFill>
                  <a:hlinkClick r:id="rId7" action="ppaction://hlinksldjump"/>
                </a:rPr>
                <a:t>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2308068" cy="584775"/>
          </a:xfrm>
          <a:prstGeom prst="rect">
            <a:avLst/>
          </a:prstGeom>
          <a:noFill/>
        </p:spPr>
        <p:txBody>
          <a:bodyPr wrap="none" rtlCol="0">
            <a:spAutoFit/>
          </a:bodyPr>
          <a:lstStyle/>
          <a:p>
            <a:r>
              <a:rPr lang="en-US" sz="3200" b="1" dirty="0" smtClean="0">
                <a:latin typeface="Arial Rounded MT Bold" panose="020F0704030504030204" pitchFamily="34" charset="0"/>
              </a:rPr>
              <a:t>Objectives</a:t>
            </a:r>
            <a:endParaRPr lang="en-US" sz="3200" b="1" dirty="0">
              <a:latin typeface="Arial Rounded MT Bold" panose="020F0704030504030204" pitchFamily="34" charset="0"/>
            </a:endParaRPr>
          </a:p>
        </p:txBody>
      </p:sp>
      <p:sp>
        <p:nvSpPr>
          <p:cNvPr id="7" name="Content Placeholder 6"/>
          <p:cNvSpPr>
            <a:spLocks noGrp="1"/>
          </p:cNvSpPr>
          <p:nvPr>
            <p:ph idx="1"/>
          </p:nvPr>
        </p:nvSpPr>
        <p:spPr>
          <a:xfrm>
            <a:off x="933417" y="2137392"/>
            <a:ext cx="12224385" cy="4351338"/>
          </a:xfrm>
        </p:spPr>
        <p:txBody>
          <a:bodyPr>
            <a:normAutofit/>
          </a:bodyPr>
          <a:lstStyle/>
          <a:p>
            <a:pPr algn="just">
              <a:lnSpc>
                <a:spcPct val="100000"/>
              </a:lnSpc>
            </a:pPr>
            <a:r>
              <a:rPr lang="en-US" sz="2000" dirty="0" smtClean="0">
                <a:latin typeface="Segoe UI" panose="020B0502040204020203" pitchFamily="34" charset="0"/>
                <a:cs typeface="Segoe UI" panose="020B0502040204020203" pitchFamily="34" charset="0"/>
              </a:rPr>
              <a:t>To understand and analyze the digital behavior of learning partners (Students) and faculty.</a:t>
            </a:r>
          </a:p>
          <a:p>
            <a:pPr algn="just">
              <a:lnSpc>
                <a:spcPct val="100000"/>
              </a:lnSpc>
            </a:pPr>
            <a:endParaRPr lang="en-US" sz="2000" dirty="0" smtClean="0">
              <a:latin typeface="Segoe UI" panose="020B0502040204020203" pitchFamily="34" charset="0"/>
              <a:cs typeface="Segoe UI" panose="020B0502040204020203" pitchFamily="34" charset="0"/>
            </a:endParaRPr>
          </a:p>
          <a:p>
            <a:pPr algn="just">
              <a:lnSpc>
                <a:spcPct val="100000"/>
              </a:lnSpc>
            </a:pPr>
            <a:r>
              <a:rPr lang="en-US" sz="2000" dirty="0" smtClean="0">
                <a:latin typeface="Segoe UI" panose="020B0502040204020203" pitchFamily="34" charset="0"/>
                <a:cs typeface="Segoe UI" panose="020B0502040204020203" pitchFamily="34" charset="0"/>
              </a:rPr>
              <a:t>To analyze the digital advertising landscape analysis of NDIM. </a:t>
            </a:r>
          </a:p>
          <a:p>
            <a:pPr algn="just">
              <a:lnSpc>
                <a:spcPct val="100000"/>
              </a:lnSpc>
            </a:pPr>
            <a:endParaRPr lang="en-US" sz="2000" dirty="0" smtClean="0">
              <a:latin typeface="Segoe UI" panose="020B0502040204020203" pitchFamily="34" charset="0"/>
              <a:cs typeface="Segoe UI" panose="020B0502040204020203" pitchFamily="34" charset="0"/>
            </a:endParaRPr>
          </a:p>
          <a:p>
            <a:pPr algn="just">
              <a:lnSpc>
                <a:spcPct val="100000"/>
              </a:lnSpc>
            </a:pPr>
            <a:r>
              <a:rPr lang="en-US" sz="2000" dirty="0" smtClean="0">
                <a:latin typeface="Segoe UI" panose="020B0502040204020203" pitchFamily="34" charset="0"/>
                <a:cs typeface="Segoe UI" panose="020B0502040204020203" pitchFamily="34" charset="0"/>
              </a:rPr>
              <a:t>To understand and analyze the social media strategies adopted by the colleges to engage with partners in learning (Students).</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789965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89526"/>
            <a:ext cx="12290770" cy="461665"/>
          </a:xfrm>
          <a:prstGeom prst="rect">
            <a:avLst/>
          </a:prstGeom>
          <a:noFill/>
        </p:spPr>
        <p:txBody>
          <a:bodyPr wrap="square" rtlCol="0">
            <a:spAutoFit/>
          </a:bodyPr>
          <a:lstStyle/>
          <a:p>
            <a:r>
              <a:rPr lang="en-US" sz="2400" b="1" dirty="0">
                <a:latin typeface="Arial Rounded MT Bold" panose="020F0704030504030204" pitchFamily="34" charset="0"/>
              </a:rPr>
              <a:t>How much time do you spend on each of the platforms in general? </a:t>
            </a:r>
            <a:r>
              <a:rPr lang="en-US" sz="2400" b="1" dirty="0" smtClean="0">
                <a:latin typeface="Arial Rounded MT Bold" panose="020F0704030504030204" pitchFamily="34" charset="0"/>
              </a:rPr>
              <a:t>(Hours </a:t>
            </a:r>
            <a:r>
              <a:rPr lang="en-US" sz="2400" b="1" dirty="0">
                <a:latin typeface="Arial Rounded MT Bold" panose="020F0704030504030204" pitchFamily="34" charset="0"/>
              </a:rPr>
              <a:t>in a day)</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19</a:t>
            </a:r>
            <a:endParaRPr lang="en-US" sz="2000" b="1" dirty="0"/>
          </a:p>
        </p:txBody>
      </p:sp>
      <p:sp>
        <p:nvSpPr>
          <p:cNvPr id="55" name="Rounded Rectangle 54"/>
          <p:cNvSpPr/>
          <p:nvPr/>
        </p:nvSpPr>
        <p:spPr>
          <a:xfrm>
            <a:off x="2308852" y="2468880"/>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18-20</a:t>
            </a:r>
            <a:endParaRPr lang="en-US" sz="2000" dirty="0">
              <a:solidFill>
                <a:schemeClr val="tx1"/>
              </a:solidFill>
              <a:latin typeface="Arial Rounded MT Bold" panose="020F0704030504030204" pitchFamily="34" charset="0"/>
            </a:endParaRPr>
          </a:p>
        </p:txBody>
      </p:sp>
      <p:sp>
        <p:nvSpPr>
          <p:cNvPr id="56" name="Rounded Rectangle 55"/>
          <p:cNvSpPr/>
          <p:nvPr/>
        </p:nvSpPr>
        <p:spPr>
          <a:xfrm>
            <a:off x="6882418" y="2467049"/>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21-25</a:t>
            </a:r>
            <a:endParaRPr lang="en-US" sz="2000" dirty="0">
              <a:solidFill>
                <a:schemeClr val="tx1"/>
              </a:solidFill>
              <a:latin typeface="Arial Rounded MT Bold" panose="020F0704030504030204" pitchFamily="34" charset="0"/>
            </a:endParaRPr>
          </a:p>
        </p:txBody>
      </p:sp>
      <p:sp>
        <p:nvSpPr>
          <p:cNvPr id="57" name="Rounded Rectangle 56"/>
          <p:cNvSpPr/>
          <p:nvPr/>
        </p:nvSpPr>
        <p:spPr>
          <a:xfrm>
            <a:off x="11129883" y="2467048"/>
            <a:ext cx="1719989"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Above 29</a:t>
            </a:r>
            <a:endParaRPr lang="en-US" sz="2000" dirty="0">
              <a:solidFill>
                <a:schemeClr val="tx1"/>
              </a:solidFill>
              <a:latin typeface="Arial Rounded MT Bold" panose="020F0704030504030204" pitchFamily="34" charset="0"/>
            </a:endParaRPr>
          </a:p>
        </p:txBody>
      </p:sp>
      <p:sp>
        <p:nvSpPr>
          <p:cNvPr id="4" name="Right Arrow 3"/>
          <p:cNvSpPr/>
          <p:nvPr/>
        </p:nvSpPr>
        <p:spPr>
          <a:xfrm>
            <a:off x="607403" y="2366297"/>
            <a:ext cx="1424031" cy="7078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ial Rounded MT Bold" panose="020F0704030504030204" pitchFamily="34" charset="0"/>
              </a:rPr>
              <a:t>Age Group</a:t>
            </a:r>
            <a:endParaRPr lang="en-US" sz="1600" dirty="0">
              <a:solidFill>
                <a:schemeClr val="bg1"/>
              </a:solidFill>
              <a:latin typeface="Arial Rounded MT Bold" panose="020F0704030504030204" pitchFamily="34" charset="0"/>
            </a:endParaRPr>
          </a:p>
        </p:txBody>
      </p:sp>
      <p:sp>
        <p:nvSpPr>
          <p:cNvPr id="42" name="TextBox 41"/>
          <p:cNvSpPr txBox="1"/>
          <p:nvPr/>
        </p:nvSpPr>
        <p:spPr>
          <a:xfrm>
            <a:off x="6413227" y="1751191"/>
            <a:ext cx="1865704" cy="461665"/>
          </a:xfrm>
          <a:prstGeom prst="rect">
            <a:avLst/>
          </a:prstGeom>
          <a:noFill/>
        </p:spPr>
        <p:txBody>
          <a:bodyPr wrap="none" rtlCol="0">
            <a:spAutoFit/>
          </a:bodyPr>
          <a:lstStyle/>
          <a:p>
            <a:r>
              <a:rPr lang="en-US" sz="2400" dirty="0" smtClean="0">
                <a:solidFill>
                  <a:srgbClr val="FF0000"/>
                </a:solidFill>
                <a:latin typeface="Arial Rounded MT Bold" panose="020F0704030504030204" pitchFamily="34" charset="0"/>
              </a:rPr>
              <a:t>(Facebook)</a:t>
            </a:r>
            <a:endParaRPr lang="en-US" sz="2400" dirty="0">
              <a:solidFill>
                <a:srgbClr val="FF0000"/>
              </a:solidFill>
              <a:latin typeface="Arial Rounded MT Bold" panose="020F0704030504030204" pitchFamily="34" charset="0"/>
            </a:endParaRPr>
          </a:p>
        </p:txBody>
      </p:sp>
      <p:grpSp>
        <p:nvGrpSpPr>
          <p:cNvPr id="7" name="Group 6"/>
          <p:cNvGrpSpPr/>
          <p:nvPr/>
        </p:nvGrpSpPr>
        <p:grpSpPr>
          <a:xfrm>
            <a:off x="607040" y="3095444"/>
            <a:ext cx="4572000" cy="2743200"/>
            <a:chOff x="607040" y="3095444"/>
            <a:chExt cx="4572000" cy="2743200"/>
          </a:xfrm>
        </p:grpSpPr>
        <p:graphicFrame>
          <p:nvGraphicFramePr>
            <p:cNvPr id="50" name="Chart 49"/>
            <p:cNvGraphicFramePr>
              <a:graphicFrameLocks/>
            </p:cNvGraphicFramePr>
            <p:nvPr>
              <p:extLst>
                <p:ext uri="{D42A27DB-BD31-4B8C-83A1-F6EECF244321}">
                  <p14:modId xmlns:p14="http://schemas.microsoft.com/office/powerpoint/2010/main" val="2879060297"/>
                </p:ext>
              </p:extLst>
            </p:nvPr>
          </p:nvGraphicFramePr>
          <p:xfrm>
            <a:off x="607040" y="3095444"/>
            <a:ext cx="4572000" cy="2743200"/>
          </p:xfrm>
          <a:graphic>
            <a:graphicData uri="http://schemas.openxmlformats.org/drawingml/2006/chart">
              <c:chart xmlns:c="http://schemas.openxmlformats.org/drawingml/2006/chart" xmlns:r="http://schemas.openxmlformats.org/officeDocument/2006/relationships" r:id="rId11"/>
            </a:graphicData>
          </a:graphic>
        </p:graphicFrame>
        <p:sp>
          <p:nvSpPr>
            <p:cNvPr id="43" name="Oval 42"/>
            <p:cNvSpPr/>
            <p:nvPr/>
          </p:nvSpPr>
          <p:spPr>
            <a:xfrm>
              <a:off x="940526" y="3371466"/>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9806556" y="3095444"/>
            <a:ext cx="4366644" cy="2743200"/>
            <a:chOff x="9806556" y="3095444"/>
            <a:chExt cx="4366644" cy="2743200"/>
          </a:xfrm>
        </p:grpSpPr>
        <p:graphicFrame>
          <p:nvGraphicFramePr>
            <p:cNvPr id="53" name="Chart 52"/>
            <p:cNvGraphicFramePr>
              <a:graphicFrameLocks/>
            </p:cNvGraphicFramePr>
            <p:nvPr>
              <p:extLst>
                <p:ext uri="{D42A27DB-BD31-4B8C-83A1-F6EECF244321}">
                  <p14:modId xmlns:p14="http://schemas.microsoft.com/office/powerpoint/2010/main" val="1413109634"/>
                </p:ext>
              </p:extLst>
            </p:nvPr>
          </p:nvGraphicFramePr>
          <p:xfrm>
            <a:off x="9806556" y="3095444"/>
            <a:ext cx="4366644" cy="2743200"/>
          </p:xfrm>
          <a:graphic>
            <a:graphicData uri="http://schemas.openxmlformats.org/drawingml/2006/chart">
              <c:chart xmlns:c="http://schemas.openxmlformats.org/drawingml/2006/chart" xmlns:r="http://schemas.openxmlformats.org/officeDocument/2006/relationships" r:id="rId12"/>
            </a:graphicData>
          </a:graphic>
        </p:graphicFrame>
        <p:sp>
          <p:nvSpPr>
            <p:cNvPr id="44" name="Oval 43"/>
            <p:cNvSpPr/>
            <p:nvPr/>
          </p:nvSpPr>
          <p:spPr>
            <a:xfrm>
              <a:off x="10082875" y="5029909"/>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5206798" y="3095444"/>
            <a:ext cx="4572000" cy="2743200"/>
            <a:chOff x="5206798" y="3095444"/>
            <a:chExt cx="4572000" cy="2743200"/>
          </a:xfrm>
        </p:grpSpPr>
        <p:graphicFrame>
          <p:nvGraphicFramePr>
            <p:cNvPr id="51" name="Chart 50"/>
            <p:cNvGraphicFramePr>
              <a:graphicFrameLocks/>
            </p:cNvGraphicFramePr>
            <p:nvPr>
              <p:extLst>
                <p:ext uri="{D42A27DB-BD31-4B8C-83A1-F6EECF244321}">
                  <p14:modId xmlns:p14="http://schemas.microsoft.com/office/powerpoint/2010/main" val="2579541091"/>
                </p:ext>
              </p:extLst>
            </p:nvPr>
          </p:nvGraphicFramePr>
          <p:xfrm>
            <a:off x="5206798" y="3095444"/>
            <a:ext cx="4572000" cy="2743200"/>
          </p:xfrm>
          <a:graphic>
            <a:graphicData uri="http://schemas.openxmlformats.org/drawingml/2006/chart">
              <c:chart xmlns:c="http://schemas.openxmlformats.org/drawingml/2006/chart" xmlns:r="http://schemas.openxmlformats.org/officeDocument/2006/relationships" r:id="rId13"/>
            </a:graphicData>
          </a:graphic>
        </p:graphicFrame>
        <p:sp>
          <p:nvSpPr>
            <p:cNvPr id="45" name="Oval 44"/>
            <p:cNvSpPr/>
            <p:nvPr/>
          </p:nvSpPr>
          <p:spPr>
            <a:xfrm>
              <a:off x="5512526" y="3429000"/>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ounded Rectangle 45"/>
          <p:cNvSpPr/>
          <p:nvPr/>
        </p:nvSpPr>
        <p:spPr>
          <a:xfrm>
            <a:off x="940526" y="6194924"/>
            <a:ext cx="12161520"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According to this research, youngsters (18-20) are not that much active as compared to other age groups and as we proceed further, the respondents are more active. Thus, to target mainly adults the colleges should advertise on Facebook.  </a:t>
            </a:r>
            <a:endParaRPr lang="en-US" dirty="0">
              <a:solidFill>
                <a:schemeClr val="tx1"/>
              </a:solidFill>
            </a:endParaRPr>
          </a:p>
        </p:txBody>
      </p:sp>
    </p:spTree>
    <p:extLst>
      <p:ext uri="{BB962C8B-B14F-4D97-AF65-F5344CB8AC3E}">
        <p14:creationId xmlns:p14="http://schemas.microsoft.com/office/powerpoint/2010/main" val="3769293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89526"/>
            <a:ext cx="12290770" cy="461665"/>
          </a:xfrm>
          <a:prstGeom prst="rect">
            <a:avLst/>
          </a:prstGeom>
          <a:noFill/>
        </p:spPr>
        <p:txBody>
          <a:bodyPr wrap="square" rtlCol="0">
            <a:spAutoFit/>
          </a:bodyPr>
          <a:lstStyle/>
          <a:p>
            <a:r>
              <a:rPr lang="en-US" sz="2400" b="1" dirty="0">
                <a:latin typeface="Arial Rounded MT Bold" panose="020F0704030504030204" pitchFamily="34" charset="0"/>
              </a:rPr>
              <a:t>How much time do you spend on each of the platforms in general? </a:t>
            </a:r>
            <a:r>
              <a:rPr lang="en-US" sz="2400" b="1" dirty="0" smtClean="0">
                <a:latin typeface="Arial Rounded MT Bold" panose="020F0704030504030204" pitchFamily="34" charset="0"/>
              </a:rPr>
              <a:t>(Hours </a:t>
            </a:r>
            <a:r>
              <a:rPr lang="en-US" sz="2400" b="1" dirty="0">
                <a:latin typeface="Arial Rounded MT Bold" panose="020F0704030504030204" pitchFamily="34" charset="0"/>
              </a:rPr>
              <a:t>in a day)</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r>
              <a:rPr lang="en-US" sz="2000" b="1" dirty="0" smtClean="0"/>
              <a:t>0</a:t>
            </a:r>
            <a:endParaRPr lang="en-US" sz="2000" b="1" dirty="0"/>
          </a:p>
        </p:txBody>
      </p:sp>
      <p:sp>
        <p:nvSpPr>
          <p:cNvPr id="55" name="Rounded Rectangle 54"/>
          <p:cNvSpPr/>
          <p:nvPr/>
        </p:nvSpPr>
        <p:spPr>
          <a:xfrm>
            <a:off x="2308852" y="2468880"/>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18-20</a:t>
            </a:r>
            <a:endParaRPr lang="en-US" sz="2000" dirty="0">
              <a:solidFill>
                <a:schemeClr val="tx1"/>
              </a:solidFill>
              <a:latin typeface="Arial Rounded MT Bold" panose="020F0704030504030204" pitchFamily="34" charset="0"/>
            </a:endParaRPr>
          </a:p>
        </p:txBody>
      </p:sp>
      <p:sp>
        <p:nvSpPr>
          <p:cNvPr id="56" name="Rounded Rectangle 55"/>
          <p:cNvSpPr/>
          <p:nvPr/>
        </p:nvSpPr>
        <p:spPr>
          <a:xfrm>
            <a:off x="6882418" y="2467049"/>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21-25</a:t>
            </a:r>
            <a:endParaRPr lang="en-US" sz="2000" dirty="0">
              <a:solidFill>
                <a:schemeClr val="tx1"/>
              </a:solidFill>
              <a:latin typeface="Arial Rounded MT Bold" panose="020F0704030504030204" pitchFamily="34" charset="0"/>
            </a:endParaRPr>
          </a:p>
        </p:txBody>
      </p:sp>
      <p:sp>
        <p:nvSpPr>
          <p:cNvPr id="57" name="Rounded Rectangle 56"/>
          <p:cNvSpPr/>
          <p:nvPr/>
        </p:nvSpPr>
        <p:spPr>
          <a:xfrm>
            <a:off x="11129883" y="2467048"/>
            <a:ext cx="1719989"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Above 29</a:t>
            </a:r>
            <a:endParaRPr lang="en-US" sz="2000" dirty="0">
              <a:solidFill>
                <a:schemeClr val="tx1"/>
              </a:solidFill>
              <a:latin typeface="Arial Rounded MT Bold" panose="020F0704030504030204" pitchFamily="34" charset="0"/>
            </a:endParaRPr>
          </a:p>
        </p:txBody>
      </p:sp>
      <p:sp>
        <p:nvSpPr>
          <p:cNvPr id="4" name="Right Arrow 3"/>
          <p:cNvSpPr/>
          <p:nvPr/>
        </p:nvSpPr>
        <p:spPr>
          <a:xfrm>
            <a:off x="607403" y="2366297"/>
            <a:ext cx="1424031" cy="7078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ial Rounded MT Bold" panose="020F0704030504030204" pitchFamily="34" charset="0"/>
              </a:rPr>
              <a:t>Age Group</a:t>
            </a:r>
            <a:endParaRPr lang="en-US" sz="1600" dirty="0">
              <a:solidFill>
                <a:schemeClr val="bg1"/>
              </a:solidFill>
              <a:latin typeface="Arial Rounded MT Bold" panose="020F0704030504030204" pitchFamily="34" charset="0"/>
            </a:endParaRPr>
          </a:p>
        </p:txBody>
      </p:sp>
      <p:sp>
        <p:nvSpPr>
          <p:cNvPr id="46" name="TextBox 45"/>
          <p:cNvSpPr txBox="1"/>
          <p:nvPr/>
        </p:nvSpPr>
        <p:spPr>
          <a:xfrm>
            <a:off x="6391202" y="1751191"/>
            <a:ext cx="1909754" cy="461665"/>
          </a:xfrm>
          <a:prstGeom prst="rect">
            <a:avLst/>
          </a:prstGeom>
          <a:noFill/>
        </p:spPr>
        <p:txBody>
          <a:bodyPr wrap="none" rtlCol="0">
            <a:spAutoFit/>
          </a:bodyPr>
          <a:lstStyle/>
          <a:p>
            <a:r>
              <a:rPr lang="en-US" sz="2400" dirty="0" smtClean="0">
                <a:solidFill>
                  <a:srgbClr val="FF0000"/>
                </a:solidFill>
                <a:latin typeface="Arial Rounded MT Bold" panose="020F0704030504030204" pitchFamily="34" charset="0"/>
              </a:rPr>
              <a:t>(Instagram)</a:t>
            </a:r>
            <a:endParaRPr lang="en-US" sz="2400" dirty="0">
              <a:solidFill>
                <a:srgbClr val="FF0000"/>
              </a:solidFill>
              <a:latin typeface="Arial Rounded MT Bold" panose="020F0704030504030204" pitchFamily="34" charset="0"/>
            </a:endParaRPr>
          </a:p>
        </p:txBody>
      </p:sp>
      <p:grpSp>
        <p:nvGrpSpPr>
          <p:cNvPr id="7" name="Group 6"/>
          <p:cNvGrpSpPr/>
          <p:nvPr/>
        </p:nvGrpSpPr>
        <p:grpSpPr>
          <a:xfrm>
            <a:off x="9780242" y="3084604"/>
            <a:ext cx="4379713" cy="2743200"/>
            <a:chOff x="9780242" y="3084604"/>
            <a:chExt cx="4379713" cy="2743200"/>
          </a:xfrm>
        </p:grpSpPr>
        <p:graphicFrame>
          <p:nvGraphicFramePr>
            <p:cNvPr id="45" name="Chart 44"/>
            <p:cNvGraphicFramePr>
              <a:graphicFrameLocks/>
            </p:cNvGraphicFramePr>
            <p:nvPr>
              <p:extLst>
                <p:ext uri="{D42A27DB-BD31-4B8C-83A1-F6EECF244321}">
                  <p14:modId xmlns:p14="http://schemas.microsoft.com/office/powerpoint/2010/main" val="515925411"/>
                </p:ext>
              </p:extLst>
            </p:nvPr>
          </p:nvGraphicFramePr>
          <p:xfrm>
            <a:off x="9780242" y="3084604"/>
            <a:ext cx="4379713" cy="2743200"/>
          </p:xfrm>
          <a:graphic>
            <a:graphicData uri="http://schemas.openxmlformats.org/drawingml/2006/chart">
              <c:chart xmlns:c="http://schemas.openxmlformats.org/drawingml/2006/chart" xmlns:r="http://schemas.openxmlformats.org/officeDocument/2006/relationships" r:id="rId11"/>
            </a:graphicData>
          </a:graphic>
        </p:graphicFrame>
        <p:sp>
          <p:nvSpPr>
            <p:cNvPr id="42" name="Oval 41"/>
            <p:cNvSpPr/>
            <p:nvPr/>
          </p:nvSpPr>
          <p:spPr>
            <a:xfrm>
              <a:off x="10082875" y="3587511"/>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5191504" y="3084604"/>
            <a:ext cx="4572000" cy="2743200"/>
            <a:chOff x="5191504" y="3084604"/>
            <a:chExt cx="4572000" cy="2743200"/>
          </a:xfrm>
        </p:grpSpPr>
        <p:graphicFrame>
          <p:nvGraphicFramePr>
            <p:cNvPr id="44" name="Chart 43"/>
            <p:cNvGraphicFramePr>
              <a:graphicFrameLocks/>
            </p:cNvGraphicFramePr>
            <p:nvPr>
              <p:extLst>
                <p:ext uri="{D42A27DB-BD31-4B8C-83A1-F6EECF244321}">
                  <p14:modId xmlns:p14="http://schemas.microsoft.com/office/powerpoint/2010/main" val="3115359490"/>
                </p:ext>
              </p:extLst>
            </p:nvPr>
          </p:nvGraphicFramePr>
          <p:xfrm>
            <a:off x="5191504" y="3084604"/>
            <a:ext cx="4572000" cy="2743200"/>
          </p:xfrm>
          <a:graphic>
            <a:graphicData uri="http://schemas.openxmlformats.org/drawingml/2006/chart">
              <c:chart xmlns:c="http://schemas.openxmlformats.org/drawingml/2006/chart" xmlns:r="http://schemas.openxmlformats.org/officeDocument/2006/relationships" r:id="rId12"/>
            </a:graphicData>
          </a:graphic>
        </p:graphicFrame>
        <p:sp>
          <p:nvSpPr>
            <p:cNvPr id="47" name="Oval 46"/>
            <p:cNvSpPr/>
            <p:nvPr/>
          </p:nvSpPr>
          <p:spPr>
            <a:xfrm>
              <a:off x="5504786" y="4772765"/>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602766" y="3084604"/>
            <a:ext cx="4572000" cy="2743200"/>
            <a:chOff x="602766" y="3084604"/>
            <a:chExt cx="4572000" cy="2743200"/>
          </a:xfrm>
        </p:grpSpPr>
        <p:graphicFrame>
          <p:nvGraphicFramePr>
            <p:cNvPr id="43" name="Chart 42"/>
            <p:cNvGraphicFramePr>
              <a:graphicFrameLocks/>
            </p:cNvGraphicFramePr>
            <p:nvPr>
              <p:extLst>
                <p:ext uri="{D42A27DB-BD31-4B8C-83A1-F6EECF244321}">
                  <p14:modId xmlns:p14="http://schemas.microsoft.com/office/powerpoint/2010/main" val="3884491284"/>
                </p:ext>
              </p:extLst>
            </p:nvPr>
          </p:nvGraphicFramePr>
          <p:xfrm>
            <a:off x="602766" y="3084604"/>
            <a:ext cx="4572000" cy="2743200"/>
          </p:xfrm>
          <a:graphic>
            <a:graphicData uri="http://schemas.openxmlformats.org/drawingml/2006/chart">
              <c:chart xmlns:c="http://schemas.openxmlformats.org/drawingml/2006/chart" xmlns:r="http://schemas.openxmlformats.org/officeDocument/2006/relationships" r:id="rId13"/>
            </a:graphicData>
          </a:graphic>
        </p:graphicFrame>
        <p:sp>
          <p:nvSpPr>
            <p:cNvPr id="48" name="Oval 47"/>
            <p:cNvSpPr/>
            <p:nvPr/>
          </p:nvSpPr>
          <p:spPr>
            <a:xfrm>
              <a:off x="936172" y="4704879"/>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ounded Rectangle 49"/>
          <p:cNvSpPr/>
          <p:nvPr/>
        </p:nvSpPr>
        <p:spPr>
          <a:xfrm>
            <a:off x="2190424" y="6194924"/>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As seen in the above figure, youngsters are more active on Instagram as compared to Adults. So to target the youngsters Institutes/Colleges should choose Instagram as their first preference.  </a:t>
            </a:r>
            <a:endParaRPr lang="en-US" dirty="0">
              <a:solidFill>
                <a:schemeClr val="tx1"/>
              </a:solidFill>
            </a:endParaRPr>
          </a:p>
        </p:txBody>
      </p:sp>
    </p:spTree>
    <p:extLst>
      <p:ext uri="{BB962C8B-B14F-4D97-AF65-F5344CB8AC3E}">
        <p14:creationId xmlns:p14="http://schemas.microsoft.com/office/powerpoint/2010/main" val="27875859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89526"/>
            <a:ext cx="12290770" cy="461665"/>
          </a:xfrm>
          <a:prstGeom prst="rect">
            <a:avLst/>
          </a:prstGeom>
          <a:noFill/>
        </p:spPr>
        <p:txBody>
          <a:bodyPr wrap="square" rtlCol="0">
            <a:spAutoFit/>
          </a:bodyPr>
          <a:lstStyle/>
          <a:p>
            <a:r>
              <a:rPr lang="en-US" sz="2400" b="1" dirty="0">
                <a:latin typeface="Arial Rounded MT Bold" panose="020F0704030504030204" pitchFamily="34" charset="0"/>
              </a:rPr>
              <a:t>How much time do you spend on each of the platforms in general? </a:t>
            </a:r>
            <a:r>
              <a:rPr lang="en-US" sz="2400" b="1" dirty="0" smtClean="0">
                <a:latin typeface="Arial Rounded MT Bold" panose="020F0704030504030204" pitchFamily="34" charset="0"/>
              </a:rPr>
              <a:t>(Hours </a:t>
            </a:r>
            <a:r>
              <a:rPr lang="en-US" sz="2400" b="1" dirty="0">
                <a:latin typeface="Arial Rounded MT Bold" panose="020F0704030504030204" pitchFamily="34" charset="0"/>
              </a:rPr>
              <a:t>in a day)</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a:t>
            </a:r>
            <a:r>
              <a:rPr lang="en-US" sz="2000" b="1" dirty="0"/>
              <a:t>1</a:t>
            </a:r>
          </a:p>
        </p:txBody>
      </p:sp>
      <p:sp>
        <p:nvSpPr>
          <p:cNvPr id="55" name="Rounded Rectangle 54"/>
          <p:cNvSpPr/>
          <p:nvPr/>
        </p:nvSpPr>
        <p:spPr>
          <a:xfrm>
            <a:off x="2308852" y="2468880"/>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18-20</a:t>
            </a:r>
            <a:endParaRPr lang="en-US" sz="2000" dirty="0">
              <a:solidFill>
                <a:schemeClr val="tx1"/>
              </a:solidFill>
              <a:latin typeface="Arial Rounded MT Bold" panose="020F0704030504030204" pitchFamily="34" charset="0"/>
            </a:endParaRPr>
          </a:p>
        </p:txBody>
      </p:sp>
      <p:sp>
        <p:nvSpPr>
          <p:cNvPr id="56" name="Rounded Rectangle 55"/>
          <p:cNvSpPr/>
          <p:nvPr/>
        </p:nvSpPr>
        <p:spPr>
          <a:xfrm>
            <a:off x="6882418" y="2467049"/>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21-25</a:t>
            </a:r>
            <a:endParaRPr lang="en-US" sz="2000" dirty="0">
              <a:solidFill>
                <a:schemeClr val="tx1"/>
              </a:solidFill>
              <a:latin typeface="Arial Rounded MT Bold" panose="020F0704030504030204" pitchFamily="34" charset="0"/>
            </a:endParaRPr>
          </a:p>
        </p:txBody>
      </p:sp>
      <p:sp>
        <p:nvSpPr>
          <p:cNvPr id="57" name="Rounded Rectangle 56"/>
          <p:cNvSpPr/>
          <p:nvPr/>
        </p:nvSpPr>
        <p:spPr>
          <a:xfrm>
            <a:off x="11129883" y="2467048"/>
            <a:ext cx="1719989"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Above 29</a:t>
            </a:r>
            <a:endParaRPr lang="en-US" sz="2000" dirty="0">
              <a:solidFill>
                <a:schemeClr val="tx1"/>
              </a:solidFill>
              <a:latin typeface="Arial Rounded MT Bold" panose="020F0704030504030204" pitchFamily="34" charset="0"/>
            </a:endParaRPr>
          </a:p>
        </p:txBody>
      </p:sp>
      <p:sp>
        <p:nvSpPr>
          <p:cNvPr id="4" name="Right Arrow 3"/>
          <p:cNvSpPr/>
          <p:nvPr/>
        </p:nvSpPr>
        <p:spPr>
          <a:xfrm>
            <a:off x="607403" y="2366297"/>
            <a:ext cx="1424031" cy="7078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ial Rounded MT Bold" panose="020F0704030504030204" pitchFamily="34" charset="0"/>
              </a:rPr>
              <a:t>Age Group</a:t>
            </a:r>
            <a:endParaRPr lang="en-US" sz="1600" dirty="0">
              <a:solidFill>
                <a:schemeClr val="bg1"/>
              </a:solidFill>
              <a:latin typeface="Arial Rounded MT Bold" panose="020F0704030504030204" pitchFamily="34" charset="0"/>
            </a:endParaRPr>
          </a:p>
        </p:txBody>
      </p:sp>
      <p:graphicFrame>
        <p:nvGraphicFramePr>
          <p:cNvPr id="47" name="Chart 46"/>
          <p:cNvGraphicFramePr>
            <a:graphicFrameLocks/>
          </p:cNvGraphicFramePr>
          <p:nvPr>
            <p:extLst>
              <p:ext uri="{D42A27DB-BD31-4B8C-83A1-F6EECF244321}">
                <p14:modId xmlns:p14="http://schemas.microsoft.com/office/powerpoint/2010/main" val="538718709"/>
              </p:ext>
            </p:extLst>
          </p:nvPr>
        </p:nvGraphicFramePr>
        <p:xfrm>
          <a:off x="5191504" y="3082381"/>
          <a:ext cx="4572000" cy="27432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8" name="Chart 47"/>
          <p:cNvGraphicFramePr>
            <a:graphicFrameLocks/>
          </p:cNvGraphicFramePr>
          <p:nvPr>
            <p:extLst>
              <p:ext uri="{D42A27DB-BD31-4B8C-83A1-F6EECF244321}">
                <p14:modId xmlns:p14="http://schemas.microsoft.com/office/powerpoint/2010/main" val="2132264101"/>
              </p:ext>
            </p:extLst>
          </p:nvPr>
        </p:nvGraphicFramePr>
        <p:xfrm>
          <a:off x="9763504" y="3082381"/>
          <a:ext cx="4397233" cy="2743200"/>
        </p:xfrm>
        <a:graphic>
          <a:graphicData uri="http://schemas.openxmlformats.org/drawingml/2006/chart">
            <c:chart xmlns:c="http://schemas.openxmlformats.org/drawingml/2006/chart" xmlns:r="http://schemas.openxmlformats.org/officeDocument/2006/relationships" r:id="rId12"/>
          </a:graphicData>
        </a:graphic>
      </p:graphicFrame>
      <p:sp>
        <p:nvSpPr>
          <p:cNvPr id="3" name="TextBox 2"/>
          <p:cNvSpPr txBox="1"/>
          <p:nvPr/>
        </p:nvSpPr>
        <p:spPr>
          <a:xfrm>
            <a:off x="6165820" y="1751191"/>
            <a:ext cx="2360518" cy="461665"/>
          </a:xfrm>
          <a:prstGeom prst="rect">
            <a:avLst/>
          </a:prstGeom>
          <a:noFill/>
        </p:spPr>
        <p:txBody>
          <a:bodyPr wrap="none" rtlCol="0">
            <a:spAutoFit/>
          </a:bodyPr>
          <a:lstStyle/>
          <a:p>
            <a:r>
              <a:rPr lang="en-US" sz="2400" dirty="0" smtClean="0">
                <a:solidFill>
                  <a:srgbClr val="FF0000"/>
                </a:solidFill>
                <a:latin typeface="Arial Rounded MT Bold" panose="020F0704030504030204" pitchFamily="34" charset="0"/>
              </a:rPr>
              <a:t>(OTT Platform)</a:t>
            </a:r>
            <a:endParaRPr lang="en-US" sz="2400" dirty="0">
              <a:solidFill>
                <a:srgbClr val="FF0000"/>
              </a:solidFill>
              <a:latin typeface="Arial Rounded MT Bold" panose="020F0704030504030204" pitchFamily="34" charset="0"/>
            </a:endParaRPr>
          </a:p>
        </p:txBody>
      </p:sp>
      <p:grpSp>
        <p:nvGrpSpPr>
          <p:cNvPr id="6" name="Group 5"/>
          <p:cNvGrpSpPr/>
          <p:nvPr/>
        </p:nvGrpSpPr>
        <p:grpSpPr>
          <a:xfrm>
            <a:off x="607040" y="3082381"/>
            <a:ext cx="4572000" cy="2743200"/>
            <a:chOff x="607040" y="3082381"/>
            <a:chExt cx="4572000" cy="2743200"/>
          </a:xfrm>
        </p:grpSpPr>
        <p:graphicFrame>
          <p:nvGraphicFramePr>
            <p:cNvPr id="46" name="Chart 45"/>
            <p:cNvGraphicFramePr>
              <a:graphicFrameLocks/>
            </p:cNvGraphicFramePr>
            <p:nvPr>
              <p:extLst>
                <p:ext uri="{D42A27DB-BD31-4B8C-83A1-F6EECF244321}">
                  <p14:modId xmlns:p14="http://schemas.microsoft.com/office/powerpoint/2010/main" val="509424183"/>
                </p:ext>
              </p:extLst>
            </p:nvPr>
          </p:nvGraphicFramePr>
          <p:xfrm>
            <a:off x="607040" y="3082381"/>
            <a:ext cx="4572000" cy="2743200"/>
          </p:xfrm>
          <a:graphic>
            <a:graphicData uri="http://schemas.openxmlformats.org/drawingml/2006/chart">
              <c:chart xmlns:c="http://schemas.openxmlformats.org/drawingml/2006/chart" xmlns:r="http://schemas.openxmlformats.org/officeDocument/2006/relationships" r:id="rId13"/>
            </a:graphicData>
          </a:graphic>
        </p:graphicFrame>
        <p:sp>
          <p:nvSpPr>
            <p:cNvPr id="42" name="Oval 41"/>
            <p:cNvSpPr/>
            <p:nvPr/>
          </p:nvSpPr>
          <p:spPr>
            <a:xfrm>
              <a:off x="1786338" y="3628613"/>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ounded Rectangle 42"/>
          <p:cNvSpPr/>
          <p:nvPr/>
        </p:nvSpPr>
        <p:spPr>
          <a:xfrm>
            <a:off x="1332412" y="6194924"/>
            <a:ext cx="11517460"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OTT Platforms are other great platforms to target young audiences as 24 respondents between the age group of 18-20 are giving time to OTT platforms as compared to adults only 6 respondents in the adult category are giving time.   </a:t>
            </a:r>
            <a:endParaRPr lang="en-US" dirty="0">
              <a:solidFill>
                <a:schemeClr val="tx1"/>
              </a:solidFill>
            </a:endParaRPr>
          </a:p>
        </p:txBody>
      </p:sp>
    </p:spTree>
    <p:extLst>
      <p:ext uri="{BB962C8B-B14F-4D97-AF65-F5344CB8AC3E}">
        <p14:creationId xmlns:p14="http://schemas.microsoft.com/office/powerpoint/2010/main" val="4644856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89526"/>
            <a:ext cx="12290770" cy="461665"/>
          </a:xfrm>
          <a:prstGeom prst="rect">
            <a:avLst/>
          </a:prstGeom>
          <a:noFill/>
        </p:spPr>
        <p:txBody>
          <a:bodyPr wrap="square" rtlCol="0">
            <a:spAutoFit/>
          </a:bodyPr>
          <a:lstStyle/>
          <a:p>
            <a:r>
              <a:rPr lang="en-US" sz="2400" b="1" dirty="0">
                <a:latin typeface="Arial Rounded MT Bold" panose="020F0704030504030204" pitchFamily="34" charset="0"/>
              </a:rPr>
              <a:t>How much time do you spend on each of the platforms in general? </a:t>
            </a:r>
            <a:r>
              <a:rPr lang="en-US" sz="2400" b="1" dirty="0" smtClean="0">
                <a:latin typeface="Arial Rounded MT Bold" panose="020F0704030504030204" pitchFamily="34" charset="0"/>
              </a:rPr>
              <a:t>(Hours </a:t>
            </a:r>
            <a:r>
              <a:rPr lang="en-US" sz="2400" b="1" dirty="0">
                <a:latin typeface="Arial Rounded MT Bold" panose="020F0704030504030204" pitchFamily="34" charset="0"/>
              </a:rPr>
              <a:t>in a day)</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a:t>
            </a:r>
            <a:r>
              <a:rPr lang="en-US" sz="2000" b="1" dirty="0"/>
              <a:t>2</a:t>
            </a:r>
          </a:p>
        </p:txBody>
      </p:sp>
      <p:sp>
        <p:nvSpPr>
          <p:cNvPr id="55" name="Rounded Rectangle 54"/>
          <p:cNvSpPr/>
          <p:nvPr/>
        </p:nvSpPr>
        <p:spPr>
          <a:xfrm>
            <a:off x="2308852" y="2468880"/>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18-20</a:t>
            </a:r>
            <a:endParaRPr lang="en-US" sz="2000" dirty="0">
              <a:solidFill>
                <a:schemeClr val="tx1"/>
              </a:solidFill>
              <a:latin typeface="Arial Rounded MT Bold" panose="020F0704030504030204" pitchFamily="34" charset="0"/>
            </a:endParaRPr>
          </a:p>
        </p:txBody>
      </p:sp>
      <p:sp>
        <p:nvSpPr>
          <p:cNvPr id="56" name="Rounded Rectangle 55"/>
          <p:cNvSpPr/>
          <p:nvPr/>
        </p:nvSpPr>
        <p:spPr>
          <a:xfrm>
            <a:off x="6882418" y="2467049"/>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21-25</a:t>
            </a:r>
            <a:endParaRPr lang="en-US" sz="2000" dirty="0">
              <a:solidFill>
                <a:schemeClr val="tx1"/>
              </a:solidFill>
              <a:latin typeface="Arial Rounded MT Bold" panose="020F0704030504030204" pitchFamily="34" charset="0"/>
            </a:endParaRPr>
          </a:p>
        </p:txBody>
      </p:sp>
      <p:sp>
        <p:nvSpPr>
          <p:cNvPr id="57" name="Rounded Rectangle 56"/>
          <p:cNvSpPr/>
          <p:nvPr/>
        </p:nvSpPr>
        <p:spPr>
          <a:xfrm>
            <a:off x="11129883" y="2467048"/>
            <a:ext cx="1719989"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Above 29</a:t>
            </a:r>
            <a:endParaRPr lang="en-US" sz="2000" dirty="0">
              <a:solidFill>
                <a:schemeClr val="tx1"/>
              </a:solidFill>
              <a:latin typeface="Arial Rounded MT Bold" panose="020F0704030504030204" pitchFamily="34" charset="0"/>
            </a:endParaRPr>
          </a:p>
        </p:txBody>
      </p:sp>
      <p:sp>
        <p:nvSpPr>
          <p:cNvPr id="4" name="Right Arrow 3"/>
          <p:cNvSpPr/>
          <p:nvPr/>
        </p:nvSpPr>
        <p:spPr>
          <a:xfrm>
            <a:off x="607403" y="2366297"/>
            <a:ext cx="1424031" cy="7078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ial Rounded MT Bold" panose="020F0704030504030204" pitchFamily="34" charset="0"/>
              </a:rPr>
              <a:t>Age Group</a:t>
            </a:r>
            <a:endParaRPr lang="en-US" sz="1600" dirty="0">
              <a:solidFill>
                <a:schemeClr val="bg1"/>
              </a:solidFill>
              <a:latin typeface="Arial Rounded MT Bold" panose="020F0704030504030204" pitchFamily="34" charset="0"/>
            </a:endParaRPr>
          </a:p>
        </p:txBody>
      </p:sp>
      <p:graphicFrame>
        <p:nvGraphicFramePr>
          <p:cNvPr id="46" name="Chart 45"/>
          <p:cNvGraphicFramePr>
            <a:graphicFrameLocks/>
          </p:cNvGraphicFramePr>
          <p:nvPr>
            <p:extLst>
              <p:ext uri="{D42A27DB-BD31-4B8C-83A1-F6EECF244321}">
                <p14:modId xmlns:p14="http://schemas.microsoft.com/office/powerpoint/2010/main" val="2578337301"/>
              </p:ext>
            </p:extLst>
          </p:nvPr>
        </p:nvGraphicFramePr>
        <p:xfrm>
          <a:off x="607040" y="3074183"/>
          <a:ext cx="4572000" cy="27432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7" name="Chart 46"/>
          <p:cNvGraphicFramePr>
            <a:graphicFrameLocks/>
          </p:cNvGraphicFramePr>
          <p:nvPr>
            <p:extLst>
              <p:ext uri="{D42A27DB-BD31-4B8C-83A1-F6EECF244321}">
                <p14:modId xmlns:p14="http://schemas.microsoft.com/office/powerpoint/2010/main" val="2562616527"/>
              </p:ext>
            </p:extLst>
          </p:nvPr>
        </p:nvGraphicFramePr>
        <p:xfrm>
          <a:off x="5179040" y="3074183"/>
          <a:ext cx="4572000" cy="2743200"/>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48" name="Chart 47"/>
          <p:cNvGraphicFramePr>
            <a:graphicFrameLocks/>
          </p:cNvGraphicFramePr>
          <p:nvPr>
            <p:extLst>
              <p:ext uri="{D42A27DB-BD31-4B8C-83A1-F6EECF244321}">
                <p14:modId xmlns:p14="http://schemas.microsoft.com/office/powerpoint/2010/main" val="340590955"/>
              </p:ext>
            </p:extLst>
          </p:nvPr>
        </p:nvGraphicFramePr>
        <p:xfrm>
          <a:off x="9751040" y="3074183"/>
          <a:ext cx="4410274" cy="2743200"/>
        </p:xfrm>
        <a:graphic>
          <a:graphicData uri="http://schemas.openxmlformats.org/drawingml/2006/chart">
            <c:chart xmlns:c="http://schemas.openxmlformats.org/drawingml/2006/chart" xmlns:r="http://schemas.openxmlformats.org/officeDocument/2006/relationships" r:id="rId13"/>
          </a:graphicData>
        </a:graphic>
      </p:graphicFrame>
      <p:sp>
        <p:nvSpPr>
          <p:cNvPr id="42" name="TextBox 41"/>
          <p:cNvSpPr txBox="1"/>
          <p:nvPr/>
        </p:nvSpPr>
        <p:spPr>
          <a:xfrm>
            <a:off x="6139659" y="1751191"/>
            <a:ext cx="2412840" cy="461665"/>
          </a:xfrm>
          <a:prstGeom prst="rect">
            <a:avLst/>
          </a:prstGeom>
          <a:noFill/>
        </p:spPr>
        <p:txBody>
          <a:bodyPr wrap="none" rtlCol="0">
            <a:spAutoFit/>
          </a:bodyPr>
          <a:lstStyle/>
          <a:p>
            <a:r>
              <a:rPr lang="en-US" sz="2400" dirty="0" smtClean="0">
                <a:solidFill>
                  <a:srgbClr val="FF0000"/>
                </a:solidFill>
                <a:latin typeface="Arial Rounded MT Bold" panose="020F0704030504030204" pitchFamily="34" charset="0"/>
              </a:rPr>
              <a:t>(Content Sites)</a:t>
            </a:r>
            <a:endParaRPr lang="en-US" sz="2400" dirty="0">
              <a:solidFill>
                <a:srgbClr val="FF0000"/>
              </a:solidFill>
              <a:latin typeface="Arial Rounded MT Bold" panose="020F0704030504030204" pitchFamily="34" charset="0"/>
            </a:endParaRPr>
          </a:p>
        </p:txBody>
      </p:sp>
      <p:sp>
        <p:nvSpPr>
          <p:cNvPr id="43" name="Rounded Rectangle 42"/>
          <p:cNvSpPr/>
          <p:nvPr/>
        </p:nvSpPr>
        <p:spPr>
          <a:xfrm>
            <a:off x="2190424" y="6194924"/>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 of the respondents don’t give much time on content sites as compared to other sites. But every platform has its own importance. Thus this can’t be overlooked by the institutes. </a:t>
            </a:r>
            <a:endParaRPr lang="en-US" dirty="0">
              <a:solidFill>
                <a:schemeClr val="tx1"/>
              </a:solidFill>
            </a:endParaRPr>
          </a:p>
        </p:txBody>
      </p:sp>
    </p:spTree>
    <p:extLst>
      <p:ext uri="{BB962C8B-B14F-4D97-AF65-F5344CB8AC3E}">
        <p14:creationId xmlns:p14="http://schemas.microsoft.com/office/powerpoint/2010/main" val="2565998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89526"/>
            <a:ext cx="12290770" cy="461665"/>
          </a:xfrm>
          <a:prstGeom prst="rect">
            <a:avLst/>
          </a:prstGeom>
          <a:noFill/>
        </p:spPr>
        <p:txBody>
          <a:bodyPr wrap="square" rtlCol="0">
            <a:spAutoFit/>
          </a:bodyPr>
          <a:lstStyle/>
          <a:p>
            <a:r>
              <a:rPr lang="en-US" sz="2400" b="1" dirty="0">
                <a:latin typeface="Arial Rounded MT Bold" panose="020F0704030504030204" pitchFamily="34" charset="0"/>
              </a:rPr>
              <a:t>How much time do you spend on each of the platforms in general? </a:t>
            </a:r>
            <a:r>
              <a:rPr lang="en-US" sz="2400" b="1" dirty="0" smtClean="0">
                <a:latin typeface="Arial Rounded MT Bold" panose="020F0704030504030204" pitchFamily="34" charset="0"/>
              </a:rPr>
              <a:t>(Hours </a:t>
            </a:r>
            <a:r>
              <a:rPr lang="en-US" sz="2400" b="1" dirty="0">
                <a:latin typeface="Arial Rounded MT Bold" panose="020F0704030504030204" pitchFamily="34" charset="0"/>
              </a:rPr>
              <a:t>in a day)</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a:t>
            </a:r>
            <a:r>
              <a:rPr lang="en-US" sz="2000" b="1" dirty="0"/>
              <a:t>3</a:t>
            </a:r>
          </a:p>
        </p:txBody>
      </p:sp>
      <p:sp>
        <p:nvSpPr>
          <p:cNvPr id="55" name="Rounded Rectangle 54"/>
          <p:cNvSpPr/>
          <p:nvPr/>
        </p:nvSpPr>
        <p:spPr>
          <a:xfrm>
            <a:off x="2308852" y="2468880"/>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18-20</a:t>
            </a:r>
            <a:endParaRPr lang="en-US" sz="2000" dirty="0">
              <a:solidFill>
                <a:schemeClr val="tx1"/>
              </a:solidFill>
              <a:latin typeface="Arial Rounded MT Bold" panose="020F0704030504030204" pitchFamily="34" charset="0"/>
            </a:endParaRPr>
          </a:p>
        </p:txBody>
      </p:sp>
      <p:sp>
        <p:nvSpPr>
          <p:cNvPr id="56" name="Rounded Rectangle 55"/>
          <p:cNvSpPr/>
          <p:nvPr/>
        </p:nvSpPr>
        <p:spPr>
          <a:xfrm>
            <a:off x="6882418" y="2467049"/>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21-25</a:t>
            </a:r>
            <a:endParaRPr lang="en-US" sz="2000" dirty="0">
              <a:solidFill>
                <a:schemeClr val="tx1"/>
              </a:solidFill>
              <a:latin typeface="Arial Rounded MT Bold" panose="020F0704030504030204" pitchFamily="34" charset="0"/>
            </a:endParaRPr>
          </a:p>
        </p:txBody>
      </p:sp>
      <p:sp>
        <p:nvSpPr>
          <p:cNvPr id="57" name="Rounded Rectangle 56"/>
          <p:cNvSpPr/>
          <p:nvPr/>
        </p:nvSpPr>
        <p:spPr>
          <a:xfrm>
            <a:off x="11129883" y="2467048"/>
            <a:ext cx="1719989"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Above 29</a:t>
            </a:r>
            <a:endParaRPr lang="en-US" sz="2000" dirty="0">
              <a:solidFill>
                <a:schemeClr val="tx1"/>
              </a:solidFill>
              <a:latin typeface="Arial Rounded MT Bold" panose="020F0704030504030204" pitchFamily="34" charset="0"/>
            </a:endParaRPr>
          </a:p>
        </p:txBody>
      </p:sp>
      <p:sp>
        <p:nvSpPr>
          <p:cNvPr id="4" name="Right Arrow 3"/>
          <p:cNvSpPr/>
          <p:nvPr/>
        </p:nvSpPr>
        <p:spPr>
          <a:xfrm>
            <a:off x="607403" y="2366297"/>
            <a:ext cx="1424031" cy="7078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ial Rounded MT Bold" panose="020F0704030504030204" pitchFamily="34" charset="0"/>
              </a:rPr>
              <a:t>Age Group</a:t>
            </a:r>
            <a:endParaRPr lang="en-US" sz="1600" dirty="0">
              <a:solidFill>
                <a:schemeClr val="bg1"/>
              </a:solidFill>
              <a:latin typeface="Arial Rounded MT Bold" panose="020F0704030504030204" pitchFamily="34" charset="0"/>
            </a:endParaRPr>
          </a:p>
        </p:txBody>
      </p:sp>
      <p:graphicFrame>
        <p:nvGraphicFramePr>
          <p:cNvPr id="42" name="Chart 41"/>
          <p:cNvGraphicFramePr>
            <a:graphicFrameLocks/>
          </p:cNvGraphicFramePr>
          <p:nvPr>
            <p:extLst>
              <p:ext uri="{D42A27DB-BD31-4B8C-83A1-F6EECF244321}">
                <p14:modId xmlns:p14="http://schemas.microsoft.com/office/powerpoint/2010/main" val="1453403340"/>
              </p:ext>
            </p:extLst>
          </p:nvPr>
        </p:nvGraphicFramePr>
        <p:xfrm>
          <a:off x="5179040" y="3074183"/>
          <a:ext cx="4572000" cy="27432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3" name="Chart 42"/>
          <p:cNvGraphicFramePr>
            <a:graphicFrameLocks/>
          </p:cNvGraphicFramePr>
          <p:nvPr>
            <p:extLst>
              <p:ext uri="{D42A27DB-BD31-4B8C-83A1-F6EECF244321}">
                <p14:modId xmlns:p14="http://schemas.microsoft.com/office/powerpoint/2010/main" val="3778926308"/>
              </p:ext>
            </p:extLst>
          </p:nvPr>
        </p:nvGraphicFramePr>
        <p:xfrm>
          <a:off x="9751040" y="3074183"/>
          <a:ext cx="4410274" cy="2743200"/>
        </p:xfrm>
        <a:graphic>
          <a:graphicData uri="http://schemas.openxmlformats.org/drawingml/2006/chart">
            <c:chart xmlns:c="http://schemas.openxmlformats.org/drawingml/2006/chart" xmlns:r="http://schemas.openxmlformats.org/officeDocument/2006/relationships" r:id="rId12"/>
          </a:graphicData>
        </a:graphic>
      </p:graphicFrame>
      <p:sp>
        <p:nvSpPr>
          <p:cNvPr id="46" name="TextBox 45"/>
          <p:cNvSpPr txBox="1"/>
          <p:nvPr/>
        </p:nvSpPr>
        <p:spPr>
          <a:xfrm>
            <a:off x="6673666" y="1751191"/>
            <a:ext cx="1335622" cy="461665"/>
          </a:xfrm>
          <a:prstGeom prst="rect">
            <a:avLst/>
          </a:prstGeom>
          <a:noFill/>
        </p:spPr>
        <p:txBody>
          <a:bodyPr wrap="none" rtlCol="0">
            <a:spAutoFit/>
          </a:bodyPr>
          <a:lstStyle/>
          <a:p>
            <a:r>
              <a:rPr lang="en-US" sz="2400" dirty="0" smtClean="0">
                <a:solidFill>
                  <a:srgbClr val="FF0000"/>
                </a:solidFill>
                <a:latin typeface="Arial Rounded MT Bold" panose="020F0704030504030204" pitchFamily="34" charset="0"/>
              </a:rPr>
              <a:t>(NEWS)</a:t>
            </a:r>
            <a:endParaRPr lang="en-US" sz="2400" dirty="0">
              <a:solidFill>
                <a:srgbClr val="FF0000"/>
              </a:solidFill>
              <a:latin typeface="Arial Rounded MT Bold" panose="020F0704030504030204" pitchFamily="34" charset="0"/>
            </a:endParaRPr>
          </a:p>
        </p:txBody>
      </p:sp>
      <p:grpSp>
        <p:nvGrpSpPr>
          <p:cNvPr id="3" name="Group 2"/>
          <p:cNvGrpSpPr/>
          <p:nvPr/>
        </p:nvGrpSpPr>
        <p:grpSpPr>
          <a:xfrm>
            <a:off x="607040" y="3074183"/>
            <a:ext cx="4572000" cy="2743200"/>
            <a:chOff x="607040" y="3074183"/>
            <a:chExt cx="4572000" cy="2743200"/>
          </a:xfrm>
        </p:grpSpPr>
        <p:graphicFrame>
          <p:nvGraphicFramePr>
            <p:cNvPr id="41" name="Chart 40"/>
            <p:cNvGraphicFramePr>
              <a:graphicFrameLocks/>
            </p:cNvGraphicFramePr>
            <p:nvPr>
              <p:extLst>
                <p:ext uri="{D42A27DB-BD31-4B8C-83A1-F6EECF244321}">
                  <p14:modId xmlns:p14="http://schemas.microsoft.com/office/powerpoint/2010/main" val="2039103979"/>
                </p:ext>
              </p:extLst>
            </p:nvPr>
          </p:nvGraphicFramePr>
          <p:xfrm>
            <a:off x="607040" y="3074183"/>
            <a:ext cx="4572000" cy="2743200"/>
          </p:xfrm>
          <a:graphic>
            <a:graphicData uri="http://schemas.openxmlformats.org/drawingml/2006/chart">
              <c:chart xmlns:c="http://schemas.openxmlformats.org/drawingml/2006/chart" xmlns:r="http://schemas.openxmlformats.org/officeDocument/2006/relationships" r:id="rId13"/>
            </a:graphicData>
          </a:graphic>
        </p:graphicFrame>
        <p:sp>
          <p:nvSpPr>
            <p:cNvPr id="44" name="Oval 43"/>
            <p:cNvSpPr/>
            <p:nvPr/>
          </p:nvSpPr>
          <p:spPr>
            <a:xfrm>
              <a:off x="1763946" y="3503745"/>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ounded Rectangle 44"/>
          <p:cNvSpPr/>
          <p:nvPr/>
        </p:nvSpPr>
        <p:spPr>
          <a:xfrm>
            <a:off x="953589" y="5919968"/>
            <a:ext cx="12148457" cy="848014"/>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According to this data more youngsters are give time to news apps/sites as compared to adults. But News platforms have a mix of both the age groups. </a:t>
            </a:r>
            <a:r>
              <a:rPr lang="en-US" dirty="0">
                <a:solidFill>
                  <a:schemeClr val="tx1"/>
                </a:solidFill>
              </a:rPr>
              <a:t>T</a:t>
            </a:r>
            <a:r>
              <a:rPr lang="en-US" dirty="0" smtClean="0">
                <a:solidFill>
                  <a:schemeClr val="tx1"/>
                </a:solidFill>
              </a:rPr>
              <a:t>hus this platform is the most important as from one platform we can target different age group at once.</a:t>
            </a:r>
            <a:endParaRPr lang="en-US" dirty="0">
              <a:solidFill>
                <a:schemeClr val="tx1"/>
              </a:solidFill>
            </a:endParaRPr>
          </a:p>
        </p:txBody>
      </p:sp>
    </p:spTree>
    <p:extLst>
      <p:ext uri="{BB962C8B-B14F-4D97-AF65-F5344CB8AC3E}">
        <p14:creationId xmlns:p14="http://schemas.microsoft.com/office/powerpoint/2010/main" val="24051580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89526"/>
            <a:ext cx="12290770" cy="461665"/>
          </a:xfrm>
          <a:prstGeom prst="rect">
            <a:avLst/>
          </a:prstGeom>
          <a:noFill/>
        </p:spPr>
        <p:txBody>
          <a:bodyPr wrap="square" rtlCol="0">
            <a:spAutoFit/>
          </a:bodyPr>
          <a:lstStyle/>
          <a:p>
            <a:r>
              <a:rPr lang="en-US" sz="2400" b="1" dirty="0">
                <a:latin typeface="Arial Rounded MT Bold" panose="020F0704030504030204" pitchFamily="34" charset="0"/>
              </a:rPr>
              <a:t>How much time do you spend on each of the platforms in general? </a:t>
            </a:r>
            <a:r>
              <a:rPr lang="en-US" sz="2400" b="1" dirty="0" smtClean="0">
                <a:latin typeface="Arial Rounded MT Bold" panose="020F0704030504030204" pitchFamily="34" charset="0"/>
              </a:rPr>
              <a:t>(Hours </a:t>
            </a:r>
            <a:r>
              <a:rPr lang="en-US" sz="2400" b="1" dirty="0">
                <a:latin typeface="Arial Rounded MT Bold" panose="020F0704030504030204" pitchFamily="34" charset="0"/>
              </a:rPr>
              <a:t>in a day)</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a:t>
            </a:r>
            <a:r>
              <a:rPr lang="en-US" sz="2000" b="1" dirty="0"/>
              <a:t>4</a:t>
            </a:r>
          </a:p>
        </p:txBody>
      </p:sp>
      <p:sp>
        <p:nvSpPr>
          <p:cNvPr id="55" name="Rounded Rectangle 54"/>
          <p:cNvSpPr/>
          <p:nvPr/>
        </p:nvSpPr>
        <p:spPr>
          <a:xfrm>
            <a:off x="2308852" y="2468880"/>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18-20</a:t>
            </a:r>
            <a:endParaRPr lang="en-US" sz="2000" dirty="0">
              <a:solidFill>
                <a:schemeClr val="tx1"/>
              </a:solidFill>
              <a:latin typeface="Arial Rounded MT Bold" panose="020F0704030504030204" pitchFamily="34" charset="0"/>
            </a:endParaRPr>
          </a:p>
        </p:txBody>
      </p:sp>
      <p:sp>
        <p:nvSpPr>
          <p:cNvPr id="56" name="Rounded Rectangle 55"/>
          <p:cNvSpPr/>
          <p:nvPr/>
        </p:nvSpPr>
        <p:spPr>
          <a:xfrm>
            <a:off x="6882418" y="2467049"/>
            <a:ext cx="1190172"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21-25</a:t>
            </a:r>
            <a:endParaRPr lang="en-US" sz="2000" dirty="0">
              <a:solidFill>
                <a:schemeClr val="tx1"/>
              </a:solidFill>
              <a:latin typeface="Arial Rounded MT Bold" panose="020F0704030504030204" pitchFamily="34" charset="0"/>
            </a:endParaRPr>
          </a:p>
        </p:txBody>
      </p:sp>
      <p:sp>
        <p:nvSpPr>
          <p:cNvPr id="57" name="Rounded Rectangle 56"/>
          <p:cNvSpPr/>
          <p:nvPr/>
        </p:nvSpPr>
        <p:spPr>
          <a:xfrm>
            <a:off x="11129883" y="2467048"/>
            <a:ext cx="1719989" cy="5027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Arial Rounded MT Bold" panose="020F0704030504030204" pitchFamily="34" charset="0"/>
              </a:rPr>
              <a:t>Above 29</a:t>
            </a:r>
            <a:endParaRPr lang="en-US" sz="2000" dirty="0">
              <a:solidFill>
                <a:schemeClr val="tx1"/>
              </a:solidFill>
              <a:latin typeface="Arial Rounded MT Bold" panose="020F0704030504030204" pitchFamily="34" charset="0"/>
            </a:endParaRPr>
          </a:p>
        </p:txBody>
      </p:sp>
      <p:sp>
        <p:nvSpPr>
          <p:cNvPr id="4" name="Right Arrow 3"/>
          <p:cNvSpPr/>
          <p:nvPr/>
        </p:nvSpPr>
        <p:spPr>
          <a:xfrm>
            <a:off x="607403" y="2366297"/>
            <a:ext cx="1424031" cy="707886"/>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bg1"/>
                </a:solidFill>
                <a:latin typeface="Arial Rounded MT Bold" panose="020F0704030504030204" pitchFamily="34" charset="0"/>
              </a:rPr>
              <a:t>Age Group</a:t>
            </a:r>
            <a:endParaRPr lang="en-US" sz="1600" dirty="0">
              <a:solidFill>
                <a:schemeClr val="bg1"/>
              </a:solidFill>
              <a:latin typeface="Arial Rounded MT Bold" panose="020F0704030504030204" pitchFamily="34" charset="0"/>
            </a:endParaRPr>
          </a:p>
        </p:txBody>
      </p:sp>
      <p:graphicFrame>
        <p:nvGraphicFramePr>
          <p:cNvPr id="47" name="Chart 46"/>
          <p:cNvGraphicFramePr>
            <a:graphicFrameLocks/>
          </p:cNvGraphicFramePr>
          <p:nvPr>
            <p:extLst>
              <p:ext uri="{D42A27DB-BD31-4B8C-83A1-F6EECF244321}">
                <p14:modId xmlns:p14="http://schemas.microsoft.com/office/powerpoint/2010/main" val="1414015506"/>
              </p:ext>
            </p:extLst>
          </p:nvPr>
        </p:nvGraphicFramePr>
        <p:xfrm>
          <a:off x="5209489" y="3114495"/>
          <a:ext cx="4572000" cy="274320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48" name="Chart 47"/>
          <p:cNvGraphicFramePr>
            <a:graphicFrameLocks/>
          </p:cNvGraphicFramePr>
          <p:nvPr>
            <p:extLst>
              <p:ext uri="{D42A27DB-BD31-4B8C-83A1-F6EECF244321}">
                <p14:modId xmlns:p14="http://schemas.microsoft.com/office/powerpoint/2010/main" val="1580695012"/>
              </p:ext>
            </p:extLst>
          </p:nvPr>
        </p:nvGraphicFramePr>
        <p:xfrm>
          <a:off x="9806437" y="3114495"/>
          <a:ext cx="4354877" cy="2743200"/>
        </p:xfrm>
        <a:graphic>
          <a:graphicData uri="http://schemas.openxmlformats.org/drawingml/2006/chart">
            <c:chart xmlns:c="http://schemas.openxmlformats.org/drawingml/2006/chart" xmlns:r="http://schemas.openxmlformats.org/officeDocument/2006/relationships" r:id="rId12"/>
          </a:graphicData>
        </a:graphic>
      </p:graphicFrame>
      <p:sp>
        <p:nvSpPr>
          <p:cNvPr id="42" name="TextBox 41"/>
          <p:cNvSpPr txBox="1"/>
          <p:nvPr/>
        </p:nvSpPr>
        <p:spPr>
          <a:xfrm>
            <a:off x="5540232" y="1751191"/>
            <a:ext cx="3611694" cy="461665"/>
          </a:xfrm>
          <a:prstGeom prst="rect">
            <a:avLst/>
          </a:prstGeom>
          <a:noFill/>
        </p:spPr>
        <p:txBody>
          <a:bodyPr wrap="none" rtlCol="0">
            <a:spAutoFit/>
          </a:bodyPr>
          <a:lstStyle/>
          <a:p>
            <a:r>
              <a:rPr lang="en-US" sz="2400" dirty="0" smtClean="0">
                <a:solidFill>
                  <a:srgbClr val="FF0000"/>
                </a:solidFill>
                <a:latin typeface="Arial Rounded MT Bold" panose="020F0704030504030204" pitchFamily="34" charset="0"/>
              </a:rPr>
              <a:t>(Educational Websites)</a:t>
            </a:r>
            <a:endParaRPr lang="en-US" sz="2400" dirty="0">
              <a:solidFill>
                <a:srgbClr val="FF0000"/>
              </a:solidFill>
              <a:latin typeface="Arial Rounded MT Bold" panose="020F0704030504030204" pitchFamily="34" charset="0"/>
            </a:endParaRPr>
          </a:p>
        </p:txBody>
      </p:sp>
      <p:grpSp>
        <p:nvGrpSpPr>
          <p:cNvPr id="3" name="Group 2"/>
          <p:cNvGrpSpPr/>
          <p:nvPr/>
        </p:nvGrpSpPr>
        <p:grpSpPr>
          <a:xfrm>
            <a:off x="604683" y="3103208"/>
            <a:ext cx="4572000" cy="2743200"/>
            <a:chOff x="604683" y="3103208"/>
            <a:chExt cx="4572000" cy="2743200"/>
          </a:xfrm>
        </p:grpSpPr>
        <p:graphicFrame>
          <p:nvGraphicFramePr>
            <p:cNvPr id="46" name="Chart 45"/>
            <p:cNvGraphicFramePr>
              <a:graphicFrameLocks/>
            </p:cNvGraphicFramePr>
            <p:nvPr>
              <p:extLst>
                <p:ext uri="{D42A27DB-BD31-4B8C-83A1-F6EECF244321}">
                  <p14:modId xmlns:p14="http://schemas.microsoft.com/office/powerpoint/2010/main" val="1908107703"/>
                </p:ext>
              </p:extLst>
            </p:nvPr>
          </p:nvGraphicFramePr>
          <p:xfrm>
            <a:off x="604683" y="3103208"/>
            <a:ext cx="4572000" cy="2743200"/>
          </p:xfrm>
          <a:graphic>
            <a:graphicData uri="http://schemas.openxmlformats.org/drawingml/2006/chart">
              <c:chart xmlns:c="http://schemas.openxmlformats.org/drawingml/2006/chart" xmlns:r="http://schemas.openxmlformats.org/officeDocument/2006/relationships" r:id="rId13"/>
            </a:graphicData>
          </a:graphic>
        </p:graphicFrame>
        <p:sp>
          <p:nvSpPr>
            <p:cNvPr id="43" name="Oval 42"/>
            <p:cNvSpPr/>
            <p:nvPr/>
          </p:nvSpPr>
          <p:spPr>
            <a:xfrm>
              <a:off x="1763946" y="3503745"/>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Rounded Rectangle 43"/>
          <p:cNvSpPr/>
          <p:nvPr/>
        </p:nvSpPr>
        <p:spPr>
          <a:xfrm>
            <a:off x="2190424" y="6194924"/>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This data shows that 45 respondents belonging to the age group of (18-20) are using educational websites. Thus this platform is also very useful for the targeting the young audience and promoting. </a:t>
            </a:r>
            <a:endParaRPr lang="en-US" dirty="0">
              <a:solidFill>
                <a:schemeClr val="tx1"/>
              </a:solidFill>
            </a:endParaRPr>
          </a:p>
        </p:txBody>
      </p:sp>
    </p:spTree>
    <p:extLst>
      <p:ext uri="{BB962C8B-B14F-4D97-AF65-F5344CB8AC3E}">
        <p14:creationId xmlns:p14="http://schemas.microsoft.com/office/powerpoint/2010/main" val="15479674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37274"/>
            <a:ext cx="12532192" cy="523220"/>
          </a:xfrm>
          <a:prstGeom prst="rect">
            <a:avLst/>
          </a:prstGeom>
          <a:noFill/>
        </p:spPr>
        <p:txBody>
          <a:bodyPr wrap="square" rtlCol="0">
            <a:spAutoFit/>
          </a:bodyPr>
          <a:lstStyle/>
          <a:p>
            <a:r>
              <a:rPr lang="en-US" sz="2800" b="1" dirty="0">
                <a:latin typeface="Arial Rounded MT Bold" panose="020F0704030504030204" pitchFamily="34" charset="0"/>
              </a:rPr>
              <a:t>Which platforms do you visit to get a complete information of a college?</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25</a:t>
            </a:r>
            <a:endParaRPr lang="en-US" sz="2000" b="1" dirty="0"/>
          </a:p>
        </p:txBody>
      </p:sp>
      <p:grpSp>
        <p:nvGrpSpPr>
          <p:cNvPr id="3" name="Group 2"/>
          <p:cNvGrpSpPr/>
          <p:nvPr/>
        </p:nvGrpSpPr>
        <p:grpSpPr>
          <a:xfrm>
            <a:off x="3639493" y="2080213"/>
            <a:ext cx="7413171" cy="3847012"/>
            <a:chOff x="3639493" y="2080213"/>
            <a:chExt cx="7413171" cy="3847012"/>
          </a:xfrm>
        </p:grpSpPr>
        <p:graphicFrame>
          <p:nvGraphicFramePr>
            <p:cNvPr id="36" name="Chart 35"/>
            <p:cNvGraphicFramePr>
              <a:graphicFrameLocks/>
            </p:cNvGraphicFramePr>
            <p:nvPr>
              <p:extLst>
                <p:ext uri="{D42A27DB-BD31-4B8C-83A1-F6EECF244321}">
                  <p14:modId xmlns:p14="http://schemas.microsoft.com/office/powerpoint/2010/main" val="3994591326"/>
                </p:ext>
              </p:extLst>
            </p:nvPr>
          </p:nvGraphicFramePr>
          <p:xfrm>
            <a:off x="3639493" y="2080213"/>
            <a:ext cx="7413171" cy="3847012"/>
          </p:xfrm>
          <a:graphic>
            <a:graphicData uri="http://schemas.openxmlformats.org/drawingml/2006/chart">
              <c:chart xmlns:c="http://schemas.openxmlformats.org/drawingml/2006/chart" xmlns:r="http://schemas.openxmlformats.org/officeDocument/2006/relationships" r:id="rId11"/>
            </a:graphicData>
          </a:graphic>
        </p:graphicFrame>
        <p:sp>
          <p:nvSpPr>
            <p:cNvPr id="38" name="Oval 37"/>
            <p:cNvSpPr/>
            <p:nvPr/>
          </p:nvSpPr>
          <p:spPr>
            <a:xfrm>
              <a:off x="4214236" y="2633409"/>
              <a:ext cx="522514"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p:cNvSpPr/>
          <p:nvPr/>
        </p:nvSpPr>
        <p:spPr>
          <a:xfrm>
            <a:off x="1345474" y="6194924"/>
            <a:ext cx="11495315"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94% of the respondents say that they get the complete information about the college from the college website. Thus the college websites should be up-to-date and all the information should be there. As this can also help in promoting.</a:t>
            </a:r>
            <a:endParaRPr lang="en-US" dirty="0">
              <a:solidFill>
                <a:schemeClr val="tx1"/>
              </a:solidFill>
            </a:endParaRPr>
          </a:p>
        </p:txBody>
      </p:sp>
    </p:spTree>
    <p:extLst>
      <p:ext uri="{BB962C8B-B14F-4D97-AF65-F5344CB8AC3E}">
        <p14:creationId xmlns:p14="http://schemas.microsoft.com/office/powerpoint/2010/main" val="719679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302589"/>
            <a:ext cx="13350038" cy="446276"/>
          </a:xfrm>
          <a:prstGeom prst="rect">
            <a:avLst/>
          </a:prstGeom>
          <a:noFill/>
        </p:spPr>
        <p:txBody>
          <a:bodyPr wrap="square" rtlCol="0">
            <a:spAutoFit/>
          </a:bodyPr>
          <a:lstStyle/>
          <a:p>
            <a:r>
              <a:rPr lang="en-US" sz="2300" b="1" dirty="0">
                <a:latin typeface="Arial Rounded MT Bold" panose="020F0704030504030204" pitchFamily="34" charset="0"/>
              </a:rPr>
              <a:t>What are the verticals about which the institutions Advertise/Post on social media platform? </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t>26</a:t>
            </a:r>
            <a:endParaRPr lang="en-US" sz="2000" b="1" dirty="0"/>
          </a:p>
        </p:txBody>
      </p:sp>
      <p:grpSp>
        <p:nvGrpSpPr>
          <p:cNvPr id="3" name="Group 2"/>
          <p:cNvGrpSpPr/>
          <p:nvPr/>
        </p:nvGrpSpPr>
        <p:grpSpPr>
          <a:xfrm>
            <a:off x="3517006" y="2053355"/>
            <a:ext cx="7373984" cy="3611881"/>
            <a:chOff x="3517006" y="2053355"/>
            <a:chExt cx="7373984" cy="3611881"/>
          </a:xfrm>
        </p:grpSpPr>
        <p:graphicFrame>
          <p:nvGraphicFramePr>
            <p:cNvPr id="36" name="Chart 35"/>
            <p:cNvGraphicFramePr>
              <a:graphicFrameLocks/>
            </p:cNvGraphicFramePr>
            <p:nvPr>
              <p:extLst>
                <p:ext uri="{D42A27DB-BD31-4B8C-83A1-F6EECF244321}">
                  <p14:modId xmlns:p14="http://schemas.microsoft.com/office/powerpoint/2010/main" val="2459422652"/>
                </p:ext>
              </p:extLst>
            </p:nvPr>
          </p:nvGraphicFramePr>
          <p:xfrm>
            <a:off x="3517006" y="2053355"/>
            <a:ext cx="7373984" cy="3611881"/>
          </p:xfrm>
          <a:graphic>
            <a:graphicData uri="http://schemas.openxmlformats.org/drawingml/2006/chart">
              <c:chart xmlns:c="http://schemas.openxmlformats.org/drawingml/2006/chart" xmlns:r="http://schemas.openxmlformats.org/officeDocument/2006/relationships" r:id="rId11"/>
            </a:graphicData>
          </a:graphic>
        </p:graphicFrame>
        <p:sp>
          <p:nvSpPr>
            <p:cNvPr id="38" name="Oval 37"/>
            <p:cNvSpPr/>
            <p:nvPr/>
          </p:nvSpPr>
          <p:spPr>
            <a:xfrm>
              <a:off x="6357346" y="4484809"/>
              <a:ext cx="434378" cy="514293"/>
            </a:xfrm>
            <a:prstGeom prst="ellipse">
              <a:avLst/>
            </a:prstGeom>
            <a:noFill/>
            <a:ln>
              <a:solidFill>
                <a:srgbClr val="FF0000"/>
              </a:solidFill>
            </a:ln>
            <a:effectLst>
              <a:glow rad="63500">
                <a:srgbClr val="FF00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ounded Rectangle 40"/>
          <p:cNvSpPr/>
          <p:nvPr/>
        </p:nvSpPr>
        <p:spPr>
          <a:xfrm>
            <a:off x="811277" y="5969726"/>
            <a:ext cx="12290770" cy="79825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80% of the respondents say that the college is posting mainly In-college activities which is a good part</a:t>
            </a:r>
            <a:r>
              <a:rPr lang="en-US" dirty="0">
                <a:solidFill>
                  <a:schemeClr val="tx1"/>
                </a:solidFill>
              </a:rPr>
              <a:t> </a:t>
            </a:r>
            <a:r>
              <a:rPr lang="en-US" dirty="0" smtClean="0">
                <a:solidFill>
                  <a:schemeClr val="tx1"/>
                </a:solidFill>
              </a:rPr>
              <a:t>but as we see 0% of the respondents say that college is not posting about the study material. Study material is the most important vertical which can help them to promote.</a:t>
            </a:r>
            <a:endParaRPr lang="en-US" dirty="0">
              <a:solidFill>
                <a:schemeClr val="tx1"/>
              </a:solidFill>
            </a:endParaRPr>
          </a:p>
        </p:txBody>
      </p:sp>
    </p:spTree>
    <p:extLst>
      <p:ext uri="{BB962C8B-B14F-4D97-AF65-F5344CB8AC3E}">
        <p14:creationId xmlns:p14="http://schemas.microsoft.com/office/powerpoint/2010/main" val="2250307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89526"/>
            <a:ext cx="12199330" cy="461665"/>
          </a:xfrm>
          <a:prstGeom prst="rect">
            <a:avLst/>
          </a:prstGeom>
          <a:noFill/>
        </p:spPr>
        <p:txBody>
          <a:bodyPr wrap="square" rtlCol="0">
            <a:spAutoFit/>
          </a:bodyPr>
          <a:lstStyle/>
          <a:p>
            <a:r>
              <a:rPr lang="en-US" sz="2400" b="1" dirty="0">
                <a:latin typeface="Arial Rounded MT Bold" panose="020F0704030504030204" pitchFamily="34" charset="0"/>
              </a:rPr>
              <a:t>Are you aware that your Institution Posts All In-College activities on social media?</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t>27</a:t>
            </a:r>
            <a:endParaRPr lang="en-US" sz="2000" b="1" dirty="0"/>
          </a:p>
        </p:txBody>
      </p:sp>
      <p:graphicFrame>
        <p:nvGraphicFramePr>
          <p:cNvPr id="36" name="Chart 35"/>
          <p:cNvGraphicFramePr>
            <a:graphicFrameLocks/>
          </p:cNvGraphicFramePr>
          <p:nvPr>
            <p:extLst>
              <p:ext uri="{D42A27DB-BD31-4B8C-83A1-F6EECF244321}">
                <p14:modId xmlns:p14="http://schemas.microsoft.com/office/powerpoint/2010/main" val="3115501851"/>
              </p:ext>
            </p:extLst>
          </p:nvPr>
        </p:nvGraphicFramePr>
        <p:xfrm>
          <a:off x="3835435" y="2127929"/>
          <a:ext cx="7021287" cy="3690257"/>
        </p:xfrm>
        <a:graphic>
          <a:graphicData uri="http://schemas.openxmlformats.org/drawingml/2006/chart">
            <c:chart xmlns:c="http://schemas.openxmlformats.org/drawingml/2006/chart" xmlns:r="http://schemas.openxmlformats.org/officeDocument/2006/relationships" r:id="rId11"/>
          </a:graphicData>
        </a:graphic>
      </p:graphicFrame>
      <p:sp>
        <p:nvSpPr>
          <p:cNvPr id="38" name="Rounded Rectangle 37"/>
          <p:cNvSpPr/>
          <p:nvPr/>
        </p:nvSpPr>
        <p:spPr>
          <a:xfrm>
            <a:off x="2190424" y="6194924"/>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Most of the respondents are aware that the college posts all In-college activities on the social media.</a:t>
            </a:r>
            <a:endParaRPr lang="en-US" dirty="0">
              <a:solidFill>
                <a:schemeClr val="tx1"/>
              </a:solidFill>
            </a:endParaRPr>
          </a:p>
        </p:txBody>
      </p:sp>
    </p:spTree>
    <p:extLst>
      <p:ext uri="{BB962C8B-B14F-4D97-AF65-F5344CB8AC3E}">
        <p14:creationId xmlns:p14="http://schemas.microsoft.com/office/powerpoint/2010/main" val="13550217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37274"/>
            <a:ext cx="12532192" cy="523220"/>
          </a:xfrm>
          <a:prstGeom prst="rect">
            <a:avLst/>
          </a:prstGeom>
          <a:noFill/>
        </p:spPr>
        <p:txBody>
          <a:bodyPr wrap="square" rtlCol="0">
            <a:spAutoFit/>
          </a:bodyPr>
          <a:lstStyle/>
          <a:p>
            <a:r>
              <a:rPr lang="en-US" sz="2800" b="1" dirty="0">
                <a:latin typeface="Arial Rounded MT Bold" panose="020F0704030504030204" pitchFamily="34" charset="0"/>
              </a:rPr>
              <a:t>Any suggestions regarding digital platform for institution improvement.</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28</a:t>
            </a:r>
            <a:endParaRPr lang="en-US" sz="2000" b="1" dirty="0"/>
          </a:p>
        </p:txBody>
      </p:sp>
      <p:sp>
        <p:nvSpPr>
          <p:cNvPr id="3" name="Cloud 2"/>
          <p:cNvSpPr/>
          <p:nvPr/>
        </p:nvSpPr>
        <p:spPr>
          <a:xfrm>
            <a:off x="607039" y="1857562"/>
            <a:ext cx="4572001" cy="2620624"/>
          </a:xfrm>
          <a:prstGeom prst="cloud">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Need to maintain a record of daily works that covered by teachers in the class and those topics </a:t>
            </a:r>
            <a:r>
              <a:rPr lang="en-US" dirty="0" smtClean="0">
                <a:solidFill>
                  <a:srgbClr val="FFFF00"/>
                </a:solidFill>
              </a:rPr>
              <a:t>that are left to be done </a:t>
            </a:r>
            <a:r>
              <a:rPr lang="en-US" dirty="0">
                <a:solidFill>
                  <a:srgbClr val="FFFF00"/>
                </a:solidFill>
              </a:rPr>
              <a:t>in the upcoming </a:t>
            </a:r>
            <a:r>
              <a:rPr lang="en-US" dirty="0" smtClean="0">
                <a:solidFill>
                  <a:srgbClr val="FFFF00"/>
                </a:solidFill>
              </a:rPr>
              <a:t>lectures </a:t>
            </a:r>
            <a:r>
              <a:rPr lang="en-US" dirty="0">
                <a:solidFill>
                  <a:srgbClr val="FFFF00"/>
                </a:solidFill>
              </a:rPr>
              <a:t>in a digitally </a:t>
            </a:r>
            <a:r>
              <a:rPr lang="en-US" dirty="0" smtClean="0">
                <a:solidFill>
                  <a:srgbClr val="FFFF00"/>
                </a:solidFill>
              </a:rPr>
              <a:t>manner.</a:t>
            </a:r>
            <a:endParaRPr lang="en-US" dirty="0">
              <a:solidFill>
                <a:srgbClr val="FFFF00"/>
              </a:solidFill>
            </a:endParaRPr>
          </a:p>
        </p:txBody>
      </p:sp>
      <p:sp>
        <p:nvSpPr>
          <p:cNvPr id="41" name="Cloud 40"/>
          <p:cNvSpPr/>
          <p:nvPr/>
        </p:nvSpPr>
        <p:spPr>
          <a:xfrm>
            <a:off x="8177096" y="1857562"/>
            <a:ext cx="5100920" cy="2963015"/>
          </a:xfrm>
          <a:prstGeom prst="cloud">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FF00"/>
                </a:solidFill>
              </a:rPr>
              <a:t>They can make different login id for every student so that they can use it regularly or whenever they required. For this institutions must have updated all the work and daily activities that happen in the class</a:t>
            </a:r>
            <a:endParaRPr lang="en-US" dirty="0">
              <a:solidFill>
                <a:srgbClr val="FFFF00"/>
              </a:solidFill>
            </a:endParaRPr>
          </a:p>
        </p:txBody>
      </p:sp>
      <p:sp>
        <p:nvSpPr>
          <p:cNvPr id="42" name="Cloud 41"/>
          <p:cNvSpPr/>
          <p:nvPr/>
        </p:nvSpPr>
        <p:spPr>
          <a:xfrm>
            <a:off x="3517006" y="3690041"/>
            <a:ext cx="5264583" cy="3021322"/>
          </a:xfrm>
          <a:prstGeom prst="cloud">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Institutions must Focus more on improving their websites and should optimize their sites for mobile platforms. Social media accounts should also be updated constantly with relevant posts and updates.</a:t>
            </a:r>
          </a:p>
        </p:txBody>
      </p:sp>
      <p:sp>
        <p:nvSpPr>
          <p:cNvPr id="44" name="Cloud 43"/>
          <p:cNvSpPr/>
          <p:nvPr/>
        </p:nvSpPr>
        <p:spPr>
          <a:xfrm>
            <a:off x="9361663" y="4881722"/>
            <a:ext cx="3626972" cy="1768496"/>
          </a:xfrm>
          <a:prstGeom prst="cloud">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00"/>
                </a:solidFill>
              </a:rPr>
              <a:t>Updates for any events and workshops with proper </a:t>
            </a:r>
            <a:r>
              <a:rPr lang="en-US" dirty="0" smtClean="0">
                <a:solidFill>
                  <a:srgbClr val="FFFF00"/>
                </a:solidFill>
              </a:rPr>
              <a:t>information.</a:t>
            </a:r>
            <a:endParaRPr lang="en-US" dirty="0">
              <a:solidFill>
                <a:srgbClr val="FFFF00"/>
              </a:solidFill>
            </a:endParaRPr>
          </a:p>
        </p:txBody>
      </p:sp>
    </p:spTree>
    <p:extLst>
      <p:ext uri="{BB962C8B-B14F-4D97-AF65-F5344CB8AC3E}">
        <p14:creationId xmlns:p14="http://schemas.microsoft.com/office/powerpoint/2010/main" val="38691718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557820" y="6353558"/>
            <a:ext cx="603493"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r>
                <a:rPr lang="en-US" sz="1400" b="1" dirty="0" smtClean="0">
                  <a:solidFill>
                    <a:schemeClr val="tx1"/>
                  </a:solidFill>
                </a:rPr>
                <a:t> </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823180" cy="584775"/>
          </a:xfrm>
          <a:prstGeom prst="rect">
            <a:avLst/>
          </a:prstGeom>
          <a:noFill/>
        </p:spPr>
        <p:txBody>
          <a:bodyPr wrap="none" rtlCol="0">
            <a:spAutoFit/>
          </a:bodyPr>
          <a:lstStyle/>
          <a:p>
            <a:r>
              <a:rPr lang="en-US" sz="3200" b="1" dirty="0" smtClean="0">
                <a:latin typeface="Arial Rounded MT Bold" panose="020F0704030504030204" pitchFamily="34" charset="0"/>
              </a:rPr>
              <a:t>Institutions Considered</a:t>
            </a:r>
            <a:endParaRPr lang="en-US" sz="3200" b="1" dirty="0">
              <a:latin typeface="Arial Rounded MT Bold" panose="020F0704030504030204" pitchFamily="34" charset="0"/>
            </a:endParaRPr>
          </a:p>
        </p:txBody>
      </p:sp>
      <p:sp>
        <p:nvSpPr>
          <p:cNvPr id="7" name="Content Placeholder 6"/>
          <p:cNvSpPr>
            <a:spLocks noGrp="1"/>
          </p:cNvSpPr>
          <p:nvPr>
            <p:ph idx="1"/>
          </p:nvPr>
        </p:nvSpPr>
        <p:spPr>
          <a:xfrm>
            <a:off x="933417" y="2137392"/>
            <a:ext cx="12224385" cy="4351338"/>
          </a:xfrm>
        </p:spPr>
        <p:txBody>
          <a:bodyPr>
            <a:normAutofit/>
          </a:bodyPr>
          <a:lstStyle/>
          <a:p>
            <a:pPr algn="just">
              <a:lnSpc>
                <a:spcPct val="110000"/>
              </a:lnSpc>
            </a:pPr>
            <a:r>
              <a:rPr lang="en-US" sz="2000" dirty="0" smtClean="0">
                <a:latin typeface="Segoe UI" panose="020B0502040204020203" pitchFamily="34" charset="0"/>
                <a:cs typeface="Segoe UI" panose="020B0502040204020203" pitchFamily="34" charset="0"/>
              </a:rPr>
              <a:t>For the purpose of the study, the primary institution taken is New Delhi Institute of Management (NDIM). While During the course of the research, a theoretical comparative analysis will be attempted between NDIM &amp; Trinity Institute of </a:t>
            </a:r>
            <a:r>
              <a:rPr lang="en-US" sz="2000" dirty="0">
                <a:latin typeface="Segoe UI" panose="020B0502040204020203" pitchFamily="34" charset="0"/>
                <a:cs typeface="Segoe UI" panose="020B0502040204020203" pitchFamily="34" charset="0"/>
              </a:rPr>
              <a:t>P</a:t>
            </a:r>
            <a:r>
              <a:rPr lang="en-US" sz="2000" dirty="0" smtClean="0">
                <a:latin typeface="Segoe UI" panose="020B0502040204020203" pitchFamily="34" charset="0"/>
                <a:cs typeface="Segoe UI" panose="020B0502040204020203" pitchFamily="34" charset="0"/>
              </a:rPr>
              <a:t>rofessional Studies (TIPS) another institute affiliated to </a:t>
            </a:r>
            <a:r>
              <a:rPr lang="en-US" sz="2000" dirty="0">
                <a:latin typeface="Segoe UI" panose="020B0502040204020203" pitchFamily="34" charset="0"/>
                <a:cs typeface="Segoe UI" panose="020B0502040204020203" pitchFamily="34" charset="0"/>
              </a:rPr>
              <a:t>Guru </a:t>
            </a:r>
            <a:r>
              <a:rPr lang="en-US" sz="2000" dirty="0" smtClean="0">
                <a:latin typeface="Segoe UI" panose="020B0502040204020203" pitchFamily="34" charset="0"/>
                <a:cs typeface="Segoe UI" panose="020B0502040204020203" pitchFamily="34" charset="0"/>
              </a:rPr>
              <a:t>Gobind </a:t>
            </a:r>
            <a:r>
              <a:rPr lang="en-US" sz="2000" dirty="0">
                <a:latin typeface="Segoe UI" panose="020B0502040204020203" pitchFamily="34" charset="0"/>
                <a:cs typeface="Segoe UI" panose="020B0502040204020203" pitchFamily="34" charset="0"/>
              </a:rPr>
              <a:t>Singh Indraprastha University </a:t>
            </a:r>
            <a:r>
              <a:rPr lang="en-US" sz="2000" dirty="0" smtClean="0">
                <a:latin typeface="Segoe UI" panose="020B0502040204020203" pitchFamily="34" charset="0"/>
                <a:cs typeface="Segoe UI" panose="020B0502040204020203" pitchFamily="34" charset="0"/>
              </a:rPr>
              <a:t>(GGSIPU).</a:t>
            </a:r>
          </a:p>
          <a:p>
            <a:pPr marL="0" indent="0" algn="just">
              <a:lnSpc>
                <a:spcPct val="110000"/>
              </a:lnSpc>
              <a:buNone/>
            </a:pPr>
            <a:r>
              <a:rPr lang="en-US" sz="2000" dirty="0" smtClean="0">
                <a:latin typeface="Segoe UI" panose="020B0502040204020203" pitchFamily="34" charset="0"/>
                <a:cs typeface="Segoe UI" panose="020B0502040204020203" pitchFamily="34" charset="0"/>
              </a:rPr>
              <a:t>    </a:t>
            </a:r>
          </a:p>
          <a:p>
            <a:pPr algn="just">
              <a:lnSpc>
                <a:spcPct val="110000"/>
              </a:lnSpc>
            </a:pPr>
            <a:r>
              <a:rPr lang="en-US" sz="2000" dirty="0" smtClean="0">
                <a:latin typeface="Segoe UI" panose="020B0502040204020203" pitchFamily="34" charset="0"/>
                <a:cs typeface="Segoe UI" panose="020B0502040204020203" pitchFamily="34" charset="0"/>
              </a:rPr>
              <a:t>The other main reason to select these institutions because they are very active on social media platforms.</a:t>
            </a:r>
          </a:p>
        </p:txBody>
      </p:sp>
    </p:spTree>
    <p:extLst>
      <p:ext uri="{BB962C8B-B14F-4D97-AF65-F5344CB8AC3E}">
        <p14:creationId xmlns:p14="http://schemas.microsoft.com/office/powerpoint/2010/main" val="281512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grpSp>
        <p:nvGrpSpPr>
          <p:cNvPr id="4" name="Group 3"/>
          <p:cNvGrpSpPr/>
          <p:nvPr/>
        </p:nvGrpSpPr>
        <p:grpSpPr>
          <a:xfrm>
            <a:off x="6035440" y="3109046"/>
            <a:ext cx="2621278" cy="639908"/>
            <a:chOff x="706072" y="1171959"/>
            <a:chExt cx="2621278" cy="639908"/>
          </a:xfrm>
        </p:grpSpPr>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2516073" cy="584775"/>
            </a:xfrm>
            <a:prstGeom prst="rect">
              <a:avLst/>
            </a:prstGeom>
            <a:noFill/>
          </p:spPr>
          <p:txBody>
            <a:bodyPr wrap="none" rtlCol="0">
              <a:spAutoFit/>
            </a:bodyPr>
            <a:lstStyle/>
            <a:p>
              <a:r>
                <a:rPr lang="en-US" sz="3200" b="1" dirty="0" smtClean="0">
                  <a:latin typeface="Arial Rounded MT Bold" panose="020F0704030504030204" pitchFamily="34" charset="0"/>
                </a:rPr>
                <a:t>FACEBOOK</a:t>
              </a:r>
              <a:endParaRPr lang="en-US" sz="3200" b="1" dirty="0">
                <a:latin typeface="Arial Rounded MT Bold" panose="020F0704030504030204" pitchFamily="34" charset="0"/>
              </a:endParaRPr>
            </a:p>
          </p:txBody>
        </p:sp>
      </p:grpSp>
      <p:sp>
        <p:nvSpPr>
          <p:cNvPr id="36" name="Oval 3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t>29</a:t>
            </a:r>
            <a:endParaRPr lang="en-US" sz="2000" b="1" dirty="0"/>
          </a:p>
        </p:txBody>
      </p:sp>
      <p:pic>
        <p:nvPicPr>
          <p:cNvPr id="3074" name="Picture 2" descr="Image result for facebook png logo"/>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125" r="24666"/>
          <a:stretch/>
        </p:blipFill>
        <p:spPr bwMode="auto">
          <a:xfrm>
            <a:off x="6923895" y="3859844"/>
            <a:ext cx="949572" cy="1019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7823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5" y="1237274"/>
            <a:ext cx="13218233" cy="461665"/>
          </a:xfrm>
          <a:prstGeom prst="rect">
            <a:avLst/>
          </a:prstGeom>
          <a:noFill/>
        </p:spPr>
        <p:txBody>
          <a:bodyPr wrap="square" rtlCol="0">
            <a:spAutoFit/>
          </a:bodyPr>
          <a:lstStyle/>
          <a:p>
            <a:r>
              <a:rPr lang="en-US" sz="2400" b="1" dirty="0">
                <a:latin typeface="Arial Rounded MT Bold" panose="020F0704030504030204" pitchFamily="34" charset="0"/>
              </a:rPr>
              <a:t>Number of monthly active Facebook users worldwide as of 4th quarter 2018 (in millions)</a:t>
            </a: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30</a:t>
            </a:r>
            <a:endParaRPr lang="en-US" sz="2000" b="1" dirty="0"/>
          </a:p>
        </p:txBody>
      </p:sp>
      <p:pic>
        <p:nvPicPr>
          <p:cNvPr id="36" name="Picture 35"/>
          <p:cNvPicPr>
            <a:picLocks noChangeAspect="1"/>
          </p:cNvPicPr>
          <p:nvPr/>
        </p:nvPicPr>
        <p:blipFill>
          <a:blip r:embed="rId11"/>
          <a:stretch>
            <a:fillRect/>
          </a:stretch>
        </p:blipFill>
        <p:spPr>
          <a:xfrm>
            <a:off x="2636210" y="1755403"/>
            <a:ext cx="9193493" cy="4435078"/>
          </a:xfrm>
          <a:prstGeom prst="rect">
            <a:avLst/>
          </a:prstGeom>
        </p:spPr>
      </p:pic>
      <p:sp>
        <p:nvSpPr>
          <p:cNvPr id="39" name="Rounded Rectangle 38"/>
          <p:cNvSpPr/>
          <p:nvPr/>
        </p:nvSpPr>
        <p:spPr>
          <a:xfrm>
            <a:off x="706072" y="6246945"/>
            <a:ext cx="9496019"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hlinkClick r:id="rId12"/>
              </a:rPr>
              <a:t>https://www.statista.com/statistics/264810/number-of-monthly-active-facebook-users-worldwide</a:t>
            </a:r>
            <a:r>
              <a:rPr lang="en-US" u="sng" dirty="0" smtClean="0">
                <a:hlinkClick r:id="rId12"/>
              </a:rPr>
              <a:t>/</a:t>
            </a:r>
            <a:endParaRPr lang="en-US" u="sng" dirty="0"/>
          </a:p>
        </p:txBody>
      </p:sp>
      <p:cxnSp>
        <p:nvCxnSpPr>
          <p:cNvPr id="6" name="Straight Arrow Connector 5"/>
          <p:cNvCxnSpPr/>
          <p:nvPr/>
        </p:nvCxnSpPr>
        <p:spPr>
          <a:xfrm>
            <a:off x="11457411" y="3030583"/>
            <a:ext cx="5604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2017829" y="2601342"/>
            <a:ext cx="1110342"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2.27 billion</a:t>
            </a:r>
            <a:endParaRPr lang="en-US" dirty="0">
              <a:solidFill>
                <a:schemeClr val="tx1"/>
              </a:solidFill>
            </a:endParaRPr>
          </a:p>
        </p:txBody>
      </p:sp>
    </p:spTree>
    <p:extLst>
      <p:ext uri="{BB962C8B-B14F-4D97-AF65-F5344CB8AC3E}">
        <p14:creationId xmlns:p14="http://schemas.microsoft.com/office/powerpoint/2010/main" val="20328918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3"/>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11546186" cy="584775"/>
          </a:xfrm>
          <a:prstGeom prst="rect">
            <a:avLst/>
          </a:prstGeom>
          <a:noFill/>
        </p:spPr>
        <p:txBody>
          <a:bodyPr wrap="square" rtlCol="0">
            <a:spAutoFit/>
          </a:bodyPr>
          <a:lstStyle/>
          <a:p>
            <a:r>
              <a:rPr lang="en-US" sz="3200" b="1" dirty="0">
                <a:latin typeface="Arial Rounded MT Bold" panose="020F0704030504030204" pitchFamily="34" charset="0"/>
              </a:rPr>
              <a:t>Why </a:t>
            </a:r>
            <a:r>
              <a:rPr lang="en-US" sz="3200" b="1" dirty="0" smtClean="0">
                <a:latin typeface="Arial Rounded MT Bold" panose="020F0704030504030204" pitchFamily="34" charset="0"/>
              </a:rPr>
              <a:t>Institutes </a:t>
            </a:r>
            <a:r>
              <a:rPr lang="en-US" sz="3200" b="1" dirty="0">
                <a:latin typeface="Arial Rounded MT Bold" panose="020F0704030504030204" pitchFamily="34" charset="0"/>
              </a:rPr>
              <a:t>use Facebook </a:t>
            </a:r>
            <a:r>
              <a:rPr lang="en-US" sz="3200" b="1" dirty="0" smtClean="0">
                <a:latin typeface="Arial Rounded MT Bold" panose="020F0704030504030204" pitchFamily="34" charset="0"/>
              </a:rPr>
              <a:t>as </a:t>
            </a:r>
            <a:r>
              <a:rPr lang="en-US" sz="3200" b="1" dirty="0">
                <a:latin typeface="Arial Rounded MT Bold" panose="020F0704030504030204" pitchFamily="34" charset="0"/>
              </a:rPr>
              <a:t>a medium for </a:t>
            </a:r>
            <a:r>
              <a:rPr lang="en-US" sz="3200" b="1" dirty="0" smtClean="0">
                <a:latin typeface="Arial Rounded MT Bold" panose="020F0704030504030204" pitchFamily="34" charset="0"/>
              </a:rPr>
              <a:t>Promotion?</a:t>
            </a:r>
            <a:endParaRPr lang="en-US" sz="3200" b="1" dirty="0">
              <a:latin typeface="Arial Rounded MT Bold" panose="020F0704030504030204" pitchFamily="34" charset="0"/>
            </a:endParaRPr>
          </a:p>
        </p:txBody>
      </p:sp>
      <p:sp>
        <p:nvSpPr>
          <p:cNvPr id="7" name="Content Placeholder 6"/>
          <p:cNvSpPr>
            <a:spLocks noGrp="1"/>
          </p:cNvSpPr>
          <p:nvPr>
            <p:ph idx="1"/>
          </p:nvPr>
        </p:nvSpPr>
        <p:spPr>
          <a:xfrm>
            <a:off x="933417" y="2137392"/>
            <a:ext cx="12224385" cy="4351338"/>
          </a:xfrm>
        </p:spPr>
        <p:txBody>
          <a:bodyPr>
            <a:noAutofit/>
          </a:bodyPr>
          <a:lstStyle/>
          <a:p>
            <a:pPr algn="just">
              <a:lnSpc>
                <a:spcPct val="120000"/>
              </a:lnSpc>
            </a:pPr>
            <a:r>
              <a:rPr lang="en-US" sz="2000" dirty="0">
                <a:latin typeface="Segoe UI" panose="020B0502040204020203" pitchFamily="34" charset="0"/>
                <a:cs typeface="Segoe UI" panose="020B0502040204020203" pitchFamily="34" charset="0"/>
              </a:rPr>
              <a:t>Facebook is a low-cost marketing strategy.</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algn="just">
              <a:lnSpc>
                <a:spcPct val="120000"/>
              </a:lnSpc>
            </a:pPr>
            <a:r>
              <a:rPr lang="en-US" sz="2000" b="1" u="sng" dirty="0">
                <a:latin typeface="Segoe UI" panose="020B0502040204020203" pitchFamily="34" charset="0"/>
                <a:cs typeface="Segoe UI" panose="020B0502040204020203" pitchFamily="34" charset="0"/>
              </a:rPr>
              <a:t>Viral Promotion-</a:t>
            </a:r>
            <a:r>
              <a:rPr lang="en-US" sz="2000" dirty="0">
                <a:latin typeface="Segoe UI" panose="020B0502040204020203" pitchFamily="34" charset="0"/>
                <a:cs typeface="Segoe UI" panose="020B0502040204020203" pitchFamily="34" charset="0"/>
              </a:rPr>
              <a:t> People can like, share your business page, services, and posts on Facebook. If they’re really influenced by your brand message and activities they invite others to like your business page which can have a cascading effect on traffic numbers and make your posts go viral.</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algn="just">
              <a:lnSpc>
                <a:spcPct val="120000"/>
              </a:lnSpc>
            </a:pPr>
            <a:r>
              <a:rPr lang="en-US" sz="2000" dirty="0">
                <a:latin typeface="Segoe UI" panose="020B0502040204020203" pitchFamily="34" charset="0"/>
                <a:cs typeface="Segoe UI" panose="020B0502040204020203" pitchFamily="34" charset="0"/>
              </a:rPr>
              <a:t>Facebook is mainly a text oriented with a combination of Image and video base social platform as compare to Instagram it is only image or video base platform.</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algn="just">
              <a:lnSpc>
                <a:spcPct val="120000"/>
              </a:lnSpc>
            </a:pPr>
            <a:r>
              <a:rPr lang="en-US" sz="2000" dirty="0">
                <a:latin typeface="Segoe UI" panose="020B0502040204020203" pitchFamily="34" charset="0"/>
                <a:cs typeface="Segoe UI" panose="020B0502040204020203" pitchFamily="34" charset="0"/>
              </a:rPr>
              <a:t>Targeted Advertising</a:t>
            </a:r>
            <a:r>
              <a:rPr lang="en-US" sz="2000" dirty="0" smtClean="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31</a:t>
            </a:r>
            <a:endParaRPr lang="en-US" sz="2000" b="1" dirty="0"/>
          </a:p>
        </p:txBody>
      </p:sp>
    </p:spTree>
    <p:extLst>
      <p:ext uri="{BB962C8B-B14F-4D97-AF65-F5344CB8AC3E}">
        <p14:creationId xmlns:p14="http://schemas.microsoft.com/office/powerpoint/2010/main" val="39424616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32</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11454746" cy="584775"/>
          </a:xfrm>
          <a:prstGeom prst="rect">
            <a:avLst/>
          </a:prstGeom>
          <a:noFill/>
        </p:spPr>
        <p:txBody>
          <a:bodyPr wrap="square" rtlCol="0">
            <a:spAutoFit/>
          </a:bodyPr>
          <a:lstStyle/>
          <a:p>
            <a:r>
              <a:rPr lang="en-US" sz="3200" b="1" dirty="0">
                <a:latin typeface="Arial Rounded MT Bold" panose="020F0704030504030204" pitchFamily="34" charset="0"/>
              </a:rPr>
              <a:t>Why </a:t>
            </a:r>
            <a:r>
              <a:rPr lang="en-US" sz="3200" b="1" dirty="0" smtClean="0">
                <a:latin typeface="Arial Rounded MT Bold" panose="020F0704030504030204" pitchFamily="34" charset="0"/>
              </a:rPr>
              <a:t>Institutes </a:t>
            </a:r>
            <a:r>
              <a:rPr lang="en-US" sz="3200" b="1" dirty="0">
                <a:latin typeface="Arial Rounded MT Bold" panose="020F0704030504030204" pitchFamily="34" charset="0"/>
              </a:rPr>
              <a:t>use Facebook </a:t>
            </a:r>
            <a:r>
              <a:rPr lang="en-US" sz="3200" b="1" dirty="0" smtClean="0">
                <a:latin typeface="Arial Rounded MT Bold" panose="020F0704030504030204" pitchFamily="34" charset="0"/>
              </a:rPr>
              <a:t>as </a:t>
            </a:r>
            <a:r>
              <a:rPr lang="en-US" sz="3200" b="1" dirty="0">
                <a:latin typeface="Arial Rounded MT Bold" panose="020F0704030504030204" pitchFamily="34" charset="0"/>
              </a:rPr>
              <a:t>a medium for </a:t>
            </a:r>
            <a:r>
              <a:rPr lang="en-US" sz="3200" b="1" dirty="0" smtClean="0">
                <a:latin typeface="Arial Rounded MT Bold" panose="020F0704030504030204" pitchFamily="34" charset="0"/>
              </a:rPr>
              <a:t>Promotion?</a:t>
            </a:r>
            <a:endParaRPr lang="en-US" sz="3200" b="1" dirty="0">
              <a:latin typeface="Arial Rounded MT Bold" panose="020F0704030504030204" pitchFamily="34" charset="0"/>
            </a:endParaRPr>
          </a:p>
        </p:txBody>
      </p:sp>
      <p:sp>
        <p:nvSpPr>
          <p:cNvPr id="7" name="Content Placeholder 6"/>
          <p:cNvSpPr>
            <a:spLocks noGrp="1"/>
          </p:cNvSpPr>
          <p:nvPr>
            <p:ph idx="1"/>
          </p:nvPr>
        </p:nvSpPr>
        <p:spPr>
          <a:xfrm>
            <a:off x="933417" y="2137392"/>
            <a:ext cx="12224385" cy="4351338"/>
          </a:xfrm>
        </p:spPr>
        <p:txBody>
          <a:bodyPr>
            <a:normAutofit fontScale="70000" lnSpcReduction="20000"/>
          </a:bodyPr>
          <a:lstStyle/>
          <a:p>
            <a:pPr algn="just">
              <a:lnSpc>
                <a:spcPct val="120000"/>
              </a:lnSpc>
            </a:pPr>
            <a:r>
              <a:rPr lang="en-US" b="1" u="sng" dirty="0">
                <a:latin typeface="Segoe UI" panose="020B0502040204020203" pitchFamily="34" charset="0"/>
                <a:cs typeface="Segoe UI" panose="020B0502040204020203" pitchFamily="34" charset="0"/>
              </a:rPr>
              <a:t>Provide Customer Support-</a:t>
            </a:r>
            <a:r>
              <a:rPr lang="en-US" dirty="0">
                <a:latin typeface="Segoe UI" panose="020B0502040204020203" pitchFamily="34" charset="0"/>
                <a:cs typeface="Segoe UI" panose="020B0502040204020203" pitchFamily="34" charset="0"/>
              </a:rPr>
              <a:t> Customers can </a:t>
            </a:r>
            <a:r>
              <a:rPr lang="en-US" dirty="0" smtClean="0">
                <a:latin typeface="Segoe UI" panose="020B0502040204020203" pitchFamily="34" charset="0"/>
                <a:cs typeface="Segoe UI" panose="020B0502040204020203" pitchFamily="34" charset="0"/>
              </a:rPr>
              <a:t>post questions </a:t>
            </a:r>
            <a:r>
              <a:rPr lang="en-US" dirty="0">
                <a:latin typeface="Segoe UI" panose="020B0502040204020203" pitchFamily="34" charset="0"/>
                <a:cs typeface="Segoe UI" panose="020B0502040204020203" pitchFamily="34" charset="0"/>
              </a:rPr>
              <a:t>on your Facebook wall, and your staff can answer them there.</a:t>
            </a:r>
          </a:p>
          <a:p>
            <a:pPr algn="just">
              <a:lnSpc>
                <a:spcPct val="120000"/>
              </a:lnSpc>
            </a:pPr>
            <a:endParaRPr lang="en-US" b="1" u="sng" dirty="0" smtClean="0">
              <a:latin typeface="Segoe UI" panose="020B0502040204020203" pitchFamily="34" charset="0"/>
              <a:cs typeface="Segoe UI" panose="020B0502040204020203" pitchFamily="34" charset="0"/>
            </a:endParaRPr>
          </a:p>
          <a:p>
            <a:pPr algn="just">
              <a:lnSpc>
                <a:spcPct val="120000"/>
              </a:lnSpc>
            </a:pPr>
            <a:r>
              <a:rPr lang="en-US" b="1" u="sng" dirty="0" smtClean="0">
                <a:latin typeface="Segoe UI" panose="020B0502040204020203" pitchFamily="34" charset="0"/>
                <a:cs typeface="Segoe UI" panose="020B0502040204020203" pitchFamily="34" charset="0"/>
              </a:rPr>
              <a:t>Extensive </a:t>
            </a:r>
            <a:r>
              <a:rPr lang="en-US" b="1" u="sng" dirty="0">
                <a:latin typeface="Segoe UI" panose="020B0502040204020203" pitchFamily="34" charset="0"/>
                <a:cs typeface="Segoe UI" panose="020B0502040204020203" pitchFamily="34" charset="0"/>
              </a:rPr>
              <a:t>Analytics-</a:t>
            </a:r>
            <a:r>
              <a:rPr lang="en-US" dirty="0">
                <a:latin typeface="Segoe UI" panose="020B0502040204020203" pitchFamily="34" charset="0"/>
                <a:cs typeface="Segoe UI" panose="020B0502040204020203" pitchFamily="34" charset="0"/>
              </a:rPr>
              <a:t> Facebook also doesn’t skimp on analytics and reporting for ad performance. Instead of struggling to see your conversion rate and other social metrics, you have it laid clearly out in front of you.</a:t>
            </a:r>
          </a:p>
          <a:p>
            <a:pPr algn="just">
              <a:lnSpc>
                <a:spcPct val="120000"/>
              </a:lnSpc>
            </a:pPr>
            <a:endParaRPr lang="en-US" dirty="0">
              <a:latin typeface="Segoe UI" panose="020B0502040204020203" pitchFamily="34" charset="0"/>
              <a:cs typeface="Segoe UI" panose="020B0502040204020203" pitchFamily="34" charset="0"/>
            </a:endParaRPr>
          </a:p>
          <a:p>
            <a:pPr algn="just">
              <a:lnSpc>
                <a:spcPct val="120000"/>
              </a:lnSpc>
            </a:pPr>
            <a:r>
              <a:rPr lang="en-US" dirty="0">
                <a:latin typeface="Segoe UI" panose="020B0502040204020203" pitchFamily="34" charset="0"/>
                <a:cs typeface="Segoe UI" panose="020B0502040204020203" pitchFamily="34" charset="0"/>
              </a:rPr>
              <a:t>Facebook can analyze all the information that millions of users enter into their profiles. As the owner of a business page, you can pay to use this information to deliver targeted advertising to a specific group.</a:t>
            </a:r>
          </a:p>
          <a:p>
            <a:pPr algn="just">
              <a:lnSpc>
                <a:spcPct val="120000"/>
              </a:lnSpc>
            </a:pPr>
            <a:endParaRPr lang="en-US" dirty="0">
              <a:latin typeface="Segoe UI" panose="020B0502040204020203" pitchFamily="34" charset="0"/>
              <a:cs typeface="Segoe UI" panose="020B0502040204020203" pitchFamily="34" charset="0"/>
            </a:endParaRPr>
          </a:p>
          <a:p>
            <a:pPr algn="just">
              <a:lnSpc>
                <a:spcPct val="120000"/>
              </a:lnSpc>
            </a:pPr>
            <a:r>
              <a:rPr lang="en-US" dirty="0">
                <a:latin typeface="Segoe UI" panose="020B0502040204020203" pitchFamily="34" charset="0"/>
                <a:cs typeface="Segoe UI" panose="020B0502040204020203" pitchFamily="34" charset="0"/>
              </a:rPr>
              <a:t>Raise brand awareness and promote positive word-of-mouth.</a:t>
            </a:r>
          </a:p>
        </p:txBody>
      </p:sp>
    </p:spTree>
    <p:extLst>
      <p:ext uri="{BB962C8B-B14F-4D97-AF65-F5344CB8AC3E}">
        <p14:creationId xmlns:p14="http://schemas.microsoft.com/office/powerpoint/2010/main" val="26262818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33</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r>
                <a:rPr lang="en-US" sz="1400" b="1" dirty="0" smtClean="0">
                  <a:solidFill>
                    <a:schemeClr val="tx1"/>
                  </a:solidFill>
                </a:rPr>
                <a:t> </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NDIM Facebook Page</a:t>
            </a:r>
            <a:endParaRPr lang="en-US" sz="3200" b="1" dirty="0">
              <a:latin typeface="Arial Rounded MT Bold" panose="020F0704030504030204" pitchFamily="34" charset="0"/>
            </a:endParaRPr>
          </a:p>
        </p:txBody>
      </p:sp>
      <p:sp>
        <p:nvSpPr>
          <p:cNvPr id="36" name="Rounded Rectangle 35"/>
          <p:cNvSpPr/>
          <p:nvPr/>
        </p:nvSpPr>
        <p:spPr>
          <a:xfrm>
            <a:off x="706072" y="6067029"/>
            <a:ext cx="6185795"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hlinkClick r:id="rId11"/>
              </a:rPr>
              <a:t>https://www.facebook.com/NdimBBA/?</a:t>
            </a:r>
            <a:r>
              <a:rPr lang="en-US" dirty="0" smtClean="0">
                <a:solidFill>
                  <a:schemeClr val="tx1"/>
                </a:solidFill>
                <a:latin typeface="Segoe UI" panose="020B0502040204020203" pitchFamily="34" charset="0"/>
                <a:cs typeface="Segoe UI" panose="020B0502040204020203" pitchFamily="34" charset="0"/>
                <a:hlinkClick r:id="rId11"/>
              </a:rPr>
              <a:t>ref=page_internal</a:t>
            </a:r>
            <a:endParaRPr lang="en-US" dirty="0">
              <a:solidFill>
                <a:schemeClr val="tx1"/>
              </a:solidFill>
              <a:latin typeface="Segoe UI" panose="020B0502040204020203" pitchFamily="34" charset="0"/>
              <a:cs typeface="Segoe UI" panose="020B0502040204020203" pitchFamily="34" charset="0"/>
            </a:endParaRPr>
          </a:p>
        </p:txBody>
      </p:sp>
      <p:grpSp>
        <p:nvGrpSpPr>
          <p:cNvPr id="40" name="Group 39"/>
          <p:cNvGrpSpPr/>
          <p:nvPr/>
        </p:nvGrpSpPr>
        <p:grpSpPr>
          <a:xfrm>
            <a:off x="1637393" y="1924329"/>
            <a:ext cx="11417371" cy="3975102"/>
            <a:chOff x="1637393" y="1924329"/>
            <a:chExt cx="11417371" cy="3975102"/>
          </a:xfrm>
        </p:grpSpPr>
        <p:pic>
          <p:nvPicPr>
            <p:cNvPr id="7" name="Picture 6"/>
            <p:cNvPicPr>
              <a:picLocks noChangeAspect="1"/>
            </p:cNvPicPr>
            <p:nvPr/>
          </p:nvPicPr>
          <p:blipFill>
            <a:blip r:embed="rId12"/>
            <a:stretch>
              <a:fillRect/>
            </a:stretch>
          </p:blipFill>
          <p:spPr>
            <a:xfrm>
              <a:off x="1637393" y="1924331"/>
              <a:ext cx="11417371" cy="3975100"/>
            </a:xfrm>
            <a:prstGeom prst="rect">
              <a:avLst/>
            </a:prstGeom>
          </p:spPr>
        </p:pic>
        <p:sp>
          <p:nvSpPr>
            <p:cNvPr id="37" name="Rectangle 36"/>
            <p:cNvSpPr/>
            <p:nvPr/>
          </p:nvSpPr>
          <p:spPr>
            <a:xfrm>
              <a:off x="8429625" y="1924329"/>
              <a:ext cx="4625139" cy="437869"/>
            </a:xfrm>
            <a:prstGeom prst="rect">
              <a:avLst/>
            </a:prstGeom>
            <a:solidFill>
              <a:srgbClr val="426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148863" y="1956553"/>
              <a:ext cx="5150643" cy="361671"/>
            </a:xfrm>
            <a:prstGeom prst="rect">
              <a:avLst/>
            </a:prstGeom>
            <a:solidFill>
              <a:srgbClr val="426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637393" y="5578615"/>
              <a:ext cx="2296432" cy="317781"/>
            </a:xfrm>
            <a:prstGeom prst="rect">
              <a:avLst/>
            </a:prstGeom>
            <a:solidFill>
              <a:srgbClr val="E9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606836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34</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TIPS Facebook Page</a:t>
            </a:r>
            <a:endParaRPr lang="en-US" sz="3200" b="1" dirty="0">
              <a:latin typeface="Arial Rounded MT Bold" panose="020F0704030504030204" pitchFamily="34" charset="0"/>
            </a:endParaRPr>
          </a:p>
        </p:txBody>
      </p:sp>
      <p:sp>
        <p:nvSpPr>
          <p:cNvPr id="37" name="Rounded Rectangle 36"/>
          <p:cNvSpPr/>
          <p:nvPr/>
        </p:nvSpPr>
        <p:spPr>
          <a:xfrm>
            <a:off x="706072" y="6067029"/>
            <a:ext cx="6626061"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hlinkClick r:id="rId11"/>
              </a:rPr>
              <a:t>https://www.facebook.com/trinitydwarka/?</a:t>
            </a:r>
            <a:r>
              <a:rPr lang="en-US" dirty="0" smtClean="0">
                <a:solidFill>
                  <a:schemeClr val="tx1"/>
                </a:solidFill>
                <a:latin typeface="Segoe UI" panose="020B0502040204020203" pitchFamily="34" charset="0"/>
                <a:cs typeface="Segoe UI" panose="020B0502040204020203" pitchFamily="34" charset="0"/>
                <a:hlinkClick r:id="rId11"/>
              </a:rPr>
              <a:t>ref=page_internal</a:t>
            </a:r>
            <a:endParaRPr lang="en-US" dirty="0">
              <a:solidFill>
                <a:schemeClr val="tx1"/>
              </a:solidFill>
              <a:latin typeface="Segoe UI" panose="020B0502040204020203" pitchFamily="34" charset="0"/>
              <a:cs typeface="Segoe UI" panose="020B0502040204020203" pitchFamily="34" charset="0"/>
            </a:endParaRPr>
          </a:p>
        </p:txBody>
      </p:sp>
      <p:grpSp>
        <p:nvGrpSpPr>
          <p:cNvPr id="40" name="Group 39"/>
          <p:cNvGrpSpPr/>
          <p:nvPr/>
        </p:nvGrpSpPr>
        <p:grpSpPr>
          <a:xfrm>
            <a:off x="1879298" y="2027519"/>
            <a:ext cx="10933561" cy="3768725"/>
            <a:chOff x="1879298" y="2027519"/>
            <a:chExt cx="10933561" cy="3768725"/>
          </a:xfrm>
        </p:grpSpPr>
        <p:pic>
          <p:nvPicPr>
            <p:cNvPr id="3" name="Picture 2"/>
            <p:cNvPicPr>
              <a:picLocks noChangeAspect="1"/>
            </p:cNvPicPr>
            <p:nvPr/>
          </p:nvPicPr>
          <p:blipFill>
            <a:blip r:embed="rId12"/>
            <a:stretch>
              <a:fillRect/>
            </a:stretch>
          </p:blipFill>
          <p:spPr>
            <a:xfrm>
              <a:off x="1879298" y="2027519"/>
              <a:ext cx="10933561" cy="3768725"/>
            </a:xfrm>
            <a:prstGeom prst="rect">
              <a:avLst/>
            </a:prstGeom>
          </p:spPr>
        </p:pic>
        <p:sp>
          <p:nvSpPr>
            <p:cNvPr id="4" name="Rectangle 3"/>
            <p:cNvSpPr/>
            <p:nvPr/>
          </p:nvSpPr>
          <p:spPr>
            <a:xfrm>
              <a:off x="2314575" y="2027519"/>
              <a:ext cx="4838700" cy="353731"/>
            </a:xfrm>
            <a:prstGeom prst="rect">
              <a:avLst/>
            </a:prstGeom>
            <a:solidFill>
              <a:srgbClr val="426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8429625" y="2027519"/>
              <a:ext cx="4383234" cy="382306"/>
            </a:xfrm>
            <a:prstGeom prst="rect">
              <a:avLst/>
            </a:prstGeom>
            <a:solidFill>
              <a:srgbClr val="426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879298" y="5505450"/>
              <a:ext cx="2121202" cy="290794"/>
            </a:xfrm>
            <a:prstGeom prst="rect">
              <a:avLst/>
            </a:prstGeom>
            <a:solidFill>
              <a:srgbClr val="E9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122449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7784083" cy="584775"/>
          </a:xfrm>
          <a:prstGeom prst="rect">
            <a:avLst/>
          </a:prstGeom>
          <a:noFill/>
        </p:spPr>
        <p:txBody>
          <a:bodyPr wrap="square" rtlCol="0">
            <a:spAutoFit/>
          </a:bodyPr>
          <a:lstStyle/>
          <a:p>
            <a:r>
              <a:rPr lang="en-US" sz="3200" b="1" dirty="0" smtClean="0">
                <a:latin typeface="Arial Rounded MT Bold" panose="020F0704030504030204" pitchFamily="34" charset="0"/>
              </a:rPr>
              <a:t>Followers and Likes of each institution</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35</a:t>
            </a:r>
            <a:endParaRPr lang="en-US" sz="2000" b="1" dirty="0"/>
          </a:p>
        </p:txBody>
      </p:sp>
      <p:grpSp>
        <p:nvGrpSpPr>
          <p:cNvPr id="39" name="Group 38"/>
          <p:cNvGrpSpPr/>
          <p:nvPr/>
        </p:nvGrpSpPr>
        <p:grpSpPr>
          <a:xfrm>
            <a:off x="3419641" y="2608025"/>
            <a:ext cx="1918595" cy="553998"/>
            <a:chOff x="3432731" y="2231909"/>
            <a:chExt cx="1918595" cy="553998"/>
          </a:xfrm>
        </p:grpSpPr>
        <p:cxnSp>
          <p:nvCxnSpPr>
            <p:cNvPr id="36" name="Straight Connector 35">
              <a:extLst>
                <a:ext uri="{FF2B5EF4-FFF2-40B4-BE49-F238E27FC236}">
                  <a16:creationId xmlns:a16="http://schemas.microsoft.com/office/drawing/2014/main" id="{05233120-BDD6-4B60-9152-BC214044B9CE}"/>
                </a:ext>
              </a:extLst>
            </p:cNvPr>
            <p:cNvCxnSpPr>
              <a:cxnSpLocks/>
            </p:cNvCxnSpPr>
            <p:nvPr/>
          </p:nvCxnSpPr>
          <p:spPr>
            <a:xfrm flipV="1">
              <a:off x="3432731" y="2690350"/>
              <a:ext cx="1918595" cy="3559"/>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38" name="TextBox 37"/>
            <p:cNvSpPr txBox="1"/>
            <p:nvPr/>
          </p:nvSpPr>
          <p:spPr>
            <a:xfrm>
              <a:off x="3746736" y="2231909"/>
              <a:ext cx="1202573" cy="553998"/>
            </a:xfrm>
            <a:prstGeom prst="rect">
              <a:avLst/>
            </a:prstGeom>
            <a:noFill/>
          </p:spPr>
          <p:txBody>
            <a:bodyPr wrap="none" rtlCol="0">
              <a:spAutoFit/>
            </a:bodyPr>
            <a:lstStyle/>
            <a:p>
              <a:r>
                <a:rPr lang="en-US" sz="3000" b="1" dirty="0" smtClean="0">
                  <a:latin typeface="Arial Rounded MT Bold" panose="020F0704030504030204" pitchFamily="34" charset="0"/>
                </a:rPr>
                <a:t>NDIM</a:t>
              </a:r>
              <a:endParaRPr lang="en-US" sz="3000" b="1" dirty="0">
                <a:latin typeface="Arial Rounded MT Bold" panose="020F0704030504030204" pitchFamily="34" charset="0"/>
              </a:endParaRPr>
            </a:p>
          </p:txBody>
        </p:sp>
      </p:grpSp>
      <p:grpSp>
        <p:nvGrpSpPr>
          <p:cNvPr id="44" name="Group 43"/>
          <p:cNvGrpSpPr/>
          <p:nvPr/>
        </p:nvGrpSpPr>
        <p:grpSpPr>
          <a:xfrm>
            <a:off x="9715508" y="2608025"/>
            <a:ext cx="1918595" cy="553998"/>
            <a:chOff x="9715508" y="2608025"/>
            <a:chExt cx="1918595" cy="553998"/>
          </a:xfrm>
        </p:grpSpPr>
        <p:cxnSp>
          <p:nvCxnSpPr>
            <p:cNvPr id="42" name="Straight Connector 41">
              <a:extLst>
                <a:ext uri="{FF2B5EF4-FFF2-40B4-BE49-F238E27FC236}">
                  <a16:creationId xmlns:a16="http://schemas.microsoft.com/office/drawing/2014/main" id="{05233120-BDD6-4B60-9152-BC214044B9CE}"/>
                </a:ext>
              </a:extLst>
            </p:cNvPr>
            <p:cNvCxnSpPr>
              <a:cxnSpLocks/>
            </p:cNvCxnSpPr>
            <p:nvPr/>
          </p:nvCxnSpPr>
          <p:spPr>
            <a:xfrm flipV="1">
              <a:off x="9715508" y="3066466"/>
              <a:ext cx="1918595" cy="3559"/>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43" name="TextBox 42"/>
            <p:cNvSpPr txBox="1"/>
            <p:nvPr/>
          </p:nvSpPr>
          <p:spPr>
            <a:xfrm>
              <a:off x="10145653" y="2608025"/>
              <a:ext cx="1058303" cy="553998"/>
            </a:xfrm>
            <a:prstGeom prst="rect">
              <a:avLst/>
            </a:prstGeom>
            <a:noFill/>
          </p:spPr>
          <p:txBody>
            <a:bodyPr wrap="none" rtlCol="0">
              <a:spAutoFit/>
            </a:bodyPr>
            <a:lstStyle/>
            <a:p>
              <a:r>
                <a:rPr lang="en-US" sz="3000" b="1" dirty="0" smtClean="0">
                  <a:latin typeface="Arial Rounded MT Bold" panose="020F0704030504030204" pitchFamily="34" charset="0"/>
                </a:rPr>
                <a:t>TIPS</a:t>
              </a:r>
              <a:endParaRPr lang="en-US" sz="3000" b="1" dirty="0">
                <a:latin typeface="Arial Rounded MT Bold" panose="020F0704030504030204" pitchFamily="34" charset="0"/>
              </a:endParaRPr>
            </a:p>
          </p:txBody>
        </p:sp>
      </p:grpSp>
      <p:grpSp>
        <p:nvGrpSpPr>
          <p:cNvPr id="48" name="Group 47"/>
          <p:cNvGrpSpPr/>
          <p:nvPr/>
        </p:nvGrpSpPr>
        <p:grpSpPr>
          <a:xfrm>
            <a:off x="1931311" y="3627525"/>
            <a:ext cx="4895256" cy="1963378"/>
            <a:chOff x="1931311" y="3627525"/>
            <a:chExt cx="4895256" cy="1963378"/>
          </a:xfrm>
        </p:grpSpPr>
        <p:pic>
          <p:nvPicPr>
            <p:cNvPr id="4" name="Picture 3"/>
            <p:cNvPicPr>
              <a:picLocks noChangeAspect="1"/>
            </p:cNvPicPr>
            <p:nvPr/>
          </p:nvPicPr>
          <p:blipFill rotWithShape="1">
            <a:blip r:embed="rId11"/>
            <a:srcRect b="33443"/>
            <a:stretch/>
          </p:blipFill>
          <p:spPr>
            <a:xfrm>
              <a:off x="1931311" y="3627525"/>
              <a:ext cx="4895256" cy="1963378"/>
            </a:xfrm>
            <a:prstGeom prst="rect">
              <a:avLst/>
            </a:prstGeom>
          </p:spPr>
        </p:pic>
        <p:sp>
          <p:nvSpPr>
            <p:cNvPr id="41" name="Rectangle 40"/>
            <p:cNvSpPr/>
            <p:nvPr/>
          </p:nvSpPr>
          <p:spPr>
            <a:xfrm>
              <a:off x="5812971" y="3775166"/>
              <a:ext cx="1013596" cy="3526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8224478" y="3627525"/>
            <a:ext cx="4900657" cy="1963378"/>
            <a:chOff x="8224478" y="3627525"/>
            <a:chExt cx="4900657" cy="1963378"/>
          </a:xfrm>
        </p:grpSpPr>
        <p:pic>
          <p:nvPicPr>
            <p:cNvPr id="6" name="Picture 5"/>
            <p:cNvPicPr>
              <a:picLocks noChangeAspect="1"/>
            </p:cNvPicPr>
            <p:nvPr/>
          </p:nvPicPr>
          <p:blipFill rotWithShape="1">
            <a:blip r:embed="rId12"/>
            <a:srcRect b="33443"/>
            <a:stretch/>
          </p:blipFill>
          <p:spPr>
            <a:xfrm>
              <a:off x="8224478" y="3627525"/>
              <a:ext cx="4900657" cy="1963378"/>
            </a:xfrm>
            <a:prstGeom prst="rect">
              <a:avLst/>
            </a:prstGeom>
          </p:spPr>
        </p:pic>
        <p:sp>
          <p:nvSpPr>
            <p:cNvPr id="47" name="Rectangle 46"/>
            <p:cNvSpPr/>
            <p:nvPr/>
          </p:nvSpPr>
          <p:spPr>
            <a:xfrm>
              <a:off x="12055984" y="3788229"/>
              <a:ext cx="1013596" cy="3526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34887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7365819" cy="584775"/>
          </a:xfrm>
          <a:prstGeom prst="rect">
            <a:avLst/>
          </a:prstGeom>
          <a:noFill/>
        </p:spPr>
        <p:txBody>
          <a:bodyPr wrap="square" rtlCol="0">
            <a:spAutoFit/>
          </a:bodyPr>
          <a:lstStyle/>
          <a:p>
            <a:r>
              <a:rPr lang="en-US" sz="3200" b="1" dirty="0" smtClean="0">
                <a:latin typeface="Arial Rounded MT Bold" panose="020F0704030504030204" pitchFamily="34" charset="0"/>
              </a:rPr>
              <a:t>Frequency of Post by NDIM (Weekly) </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t>36</a:t>
            </a:r>
            <a:endParaRPr lang="en-US" sz="2000" b="1" dirty="0"/>
          </a:p>
        </p:txBody>
      </p:sp>
      <p:grpSp>
        <p:nvGrpSpPr>
          <p:cNvPr id="48" name="Group 47"/>
          <p:cNvGrpSpPr/>
          <p:nvPr/>
        </p:nvGrpSpPr>
        <p:grpSpPr>
          <a:xfrm>
            <a:off x="706072" y="3463180"/>
            <a:ext cx="5967594" cy="1328952"/>
            <a:chOff x="706073" y="4428613"/>
            <a:chExt cx="5808990" cy="992761"/>
          </a:xfrm>
        </p:grpSpPr>
        <p:pic>
          <p:nvPicPr>
            <p:cNvPr id="45" name="Picture 44"/>
            <p:cNvPicPr>
              <a:picLocks noChangeAspect="1"/>
            </p:cNvPicPr>
            <p:nvPr/>
          </p:nvPicPr>
          <p:blipFill>
            <a:blip r:embed="rId11"/>
            <a:stretch>
              <a:fillRect/>
            </a:stretch>
          </p:blipFill>
          <p:spPr>
            <a:xfrm>
              <a:off x="706073" y="4428613"/>
              <a:ext cx="5808990" cy="992761"/>
            </a:xfrm>
            <a:prstGeom prst="rect">
              <a:avLst/>
            </a:prstGeom>
          </p:spPr>
        </p:pic>
        <p:sp>
          <p:nvSpPr>
            <p:cNvPr id="47" name="Oval 46"/>
            <p:cNvSpPr/>
            <p:nvPr/>
          </p:nvSpPr>
          <p:spPr>
            <a:xfrm>
              <a:off x="1364418" y="5096933"/>
              <a:ext cx="1240201" cy="254991"/>
            </a:xfrm>
            <a:prstGeom prst="ellipse">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p:cNvGrpSpPr/>
          <p:nvPr/>
        </p:nvGrpSpPr>
        <p:grpSpPr>
          <a:xfrm>
            <a:off x="7141938" y="3497033"/>
            <a:ext cx="6322848" cy="1295099"/>
            <a:chOff x="7223819" y="4377580"/>
            <a:chExt cx="6744514" cy="1043794"/>
          </a:xfrm>
        </p:grpSpPr>
        <p:pic>
          <p:nvPicPr>
            <p:cNvPr id="46" name="Picture 45"/>
            <p:cNvPicPr>
              <a:picLocks noChangeAspect="1"/>
            </p:cNvPicPr>
            <p:nvPr/>
          </p:nvPicPr>
          <p:blipFill>
            <a:blip r:embed="rId12"/>
            <a:stretch>
              <a:fillRect/>
            </a:stretch>
          </p:blipFill>
          <p:spPr>
            <a:xfrm>
              <a:off x="7223819" y="4377580"/>
              <a:ext cx="6744514" cy="1043794"/>
            </a:xfrm>
            <a:prstGeom prst="rect">
              <a:avLst/>
            </a:prstGeom>
          </p:spPr>
        </p:pic>
        <p:sp>
          <p:nvSpPr>
            <p:cNvPr id="49" name="Oval 48"/>
            <p:cNvSpPr/>
            <p:nvPr/>
          </p:nvSpPr>
          <p:spPr>
            <a:xfrm>
              <a:off x="7674089" y="5101357"/>
              <a:ext cx="2265778" cy="320017"/>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grpSp>
        <p:nvGrpSpPr>
          <p:cNvPr id="54" name="Group 53"/>
          <p:cNvGrpSpPr/>
          <p:nvPr/>
        </p:nvGrpSpPr>
        <p:grpSpPr>
          <a:xfrm>
            <a:off x="7141938" y="2091342"/>
            <a:ext cx="6322848" cy="1071084"/>
            <a:chOff x="7223819" y="2942103"/>
            <a:chExt cx="6322848" cy="1071084"/>
          </a:xfrm>
        </p:grpSpPr>
        <p:pic>
          <p:nvPicPr>
            <p:cNvPr id="40" name="Picture 39"/>
            <p:cNvPicPr>
              <a:picLocks noChangeAspect="1"/>
            </p:cNvPicPr>
            <p:nvPr/>
          </p:nvPicPr>
          <p:blipFill>
            <a:blip r:embed="rId13"/>
            <a:stretch>
              <a:fillRect/>
            </a:stretch>
          </p:blipFill>
          <p:spPr>
            <a:xfrm>
              <a:off x="7223819" y="2942103"/>
              <a:ext cx="6322848" cy="1071084"/>
            </a:xfrm>
            <a:prstGeom prst="rect">
              <a:avLst/>
            </a:prstGeom>
          </p:spPr>
        </p:pic>
        <p:sp>
          <p:nvSpPr>
            <p:cNvPr id="50" name="Oval 49"/>
            <p:cNvSpPr/>
            <p:nvPr/>
          </p:nvSpPr>
          <p:spPr>
            <a:xfrm>
              <a:off x="8121049" y="3536718"/>
              <a:ext cx="2175069" cy="370817"/>
            </a:xfrm>
            <a:prstGeom prst="ellipse">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733870" y="2091342"/>
            <a:ext cx="5788413" cy="1037230"/>
            <a:chOff x="822567" y="2942103"/>
            <a:chExt cx="5788413" cy="1037230"/>
          </a:xfrm>
        </p:grpSpPr>
        <p:pic>
          <p:nvPicPr>
            <p:cNvPr id="41" name="Picture 40"/>
            <p:cNvPicPr>
              <a:picLocks noChangeAspect="1"/>
            </p:cNvPicPr>
            <p:nvPr/>
          </p:nvPicPr>
          <p:blipFill>
            <a:blip r:embed="rId14"/>
            <a:stretch>
              <a:fillRect/>
            </a:stretch>
          </p:blipFill>
          <p:spPr>
            <a:xfrm>
              <a:off x="822567" y="2942103"/>
              <a:ext cx="5788413" cy="1037230"/>
            </a:xfrm>
            <a:prstGeom prst="rect">
              <a:avLst/>
            </a:prstGeom>
          </p:spPr>
        </p:pic>
        <p:sp>
          <p:nvSpPr>
            <p:cNvPr id="51" name="Oval 50"/>
            <p:cNvSpPr/>
            <p:nvPr/>
          </p:nvSpPr>
          <p:spPr>
            <a:xfrm>
              <a:off x="1662920" y="3491371"/>
              <a:ext cx="2175069" cy="370817"/>
            </a:xfrm>
            <a:prstGeom prst="ellipse">
              <a:avLst/>
            </a:prstGeom>
            <a:noFill/>
            <a:ln>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ounded Rectangle 62"/>
          <p:cNvSpPr/>
          <p:nvPr/>
        </p:nvSpPr>
        <p:spPr>
          <a:xfrm>
            <a:off x="2700049" y="6011333"/>
            <a:ext cx="8476770"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NDIM is very active on Facebook. They are posting around 3-5 post per week.</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788092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7198408" cy="584775"/>
          </a:xfrm>
          <a:prstGeom prst="rect">
            <a:avLst/>
          </a:prstGeom>
          <a:noFill/>
        </p:spPr>
        <p:txBody>
          <a:bodyPr wrap="square" rtlCol="0">
            <a:spAutoFit/>
          </a:bodyPr>
          <a:lstStyle/>
          <a:p>
            <a:r>
              <a:rPr lang="en-US" sz="3200" b="1" dirty="0" smtClean="0">
                <a:latin typeface="Arial Rounded MT Bold" panose="020F0704030504030204" pitchFamily="34" charset="0"/>
              </a:rPr>
              <a:t>Frequency of Post by TIPS (Weekly) </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37</a:t>
            </a:r>
            <a:endParaRPr lang="en-US" sz="2000" b="1" dirty="0"/>
          </a:p>
        </p:txBody>
      </p:sp>
      <p:pic>
        <p:nvPicPr>
          <p:cNvPr id="7" name="Picture 6"/>
          <p:cNvPicPr>
            <a:picLocks noChangeAspect="1"/>
          </p:cNvPicPr>
          <p:nvPr/>
        </p:nvPicPr>
        <p:blipFill>
          <a:blip r:embed="rId11"/>
          <a:stretch>
            <a:fillRect/>
          </a:stretch>
        </p:blipFill>
        <p:spPr>
          <a:xfrm>
            <a:off x="719460" y="2205243"/>
            <a:ext cx="4459580" cy="1000438"/>
          </a:xfrm>
          <a:prstGeom prst="rect">
            <a:avLst/>
          </a:prstGeom>
        </p:spPr>
      </p:pic>
      <p:pic>
        <p:nvPicPr>
          <p:cNvPr id="8" name="Picture 7"/>
          <p:cNvPicPr>
            <a:picLocks noChangeAspect="1"/>
          </p:cNvPicPr>
          <p:nvPr/>
        </p:nvPicPr>
        <p:blipFill>
          <a:blip r:embed="rId12"/>
          <a:stretch>
            <a:fillRect/>
          </a:stretch>
        </p:blipFill>
        <p:spPr>
          <a:xfrm>
            <a:off x="5365100" y="2205243"/>
            <a:ext cx="4372830" cy="980671"/>
          </a:xfrm>
          <a:prstGeom prst="rect">
            <a:avLst/>
          </a:prstGeom>
        </p:spPr>
      </p:pic>
      <p:pic>
        <p:nvPicPr>
          <p:cNvPr id="36" name="Picture 35"/>
          <p:cNvPicPr>
            <a:picLocks noChangeAspect="1"/>
          </p:cNvPicPr>
          <p:nvPr/>
        </p:nvPicPr>
        <p:blipFill>
          <a:blip r:embed="rId13"/>
          <a:stretch>
            <a:fillRect/>
          </a:stretch>
        </p:blipFill>
        <p:spPr>
          <a:xfrm>
            <a:off x="706073" y="3365198"/>
            <a:ext cx="4495004" cy="1015538"/>
          </a:xfrm>
          <a:prstGeom prst="rect">
            <a:avLst/>
          </a:prstGeom>
        </p:spPr>
      </p:pic>
      <p:pic>
        <p:nvPicPr>
          <p:cNvPr id="38" name="Picture 37"/>
          <p:cNvPicPr>
            <a:picLocks noChangeAspect="1"/>
          </p:cNvPicPr>
          <p:nvPr/>
        </p:nvPicPr>
        <p:blipFill>
          <a:blip r:embed="rId14"/>
          <a:stretch>
            <a:fillRect/>
          </a:stretch>
        </p:blipFill>
        <p:spPr>
          <a:xfrm>
            <a:off x="5373750" y="3365198"/>
            <a:ext cx="4372830" cy="980977"/>
          </a:xfrm>
          <a:prstGeom prst="rect">
            <a:avLst/>
          </a:prstGeom>
        </p:spPr>
      </p:pic>
      <p:pic>
        <p:nvPicPr>
          <p:cNvPr id="39" name="Picture 38"/>
          <p:cNvPicPr>
            <a:picLocks noChangeAspect="1"/>
          </p:cNvPicPr>
          <p:nvPr/>
        </p:nvPicPr>
        <p:blipFill>
          <a:blip r:embed="rId15"/>
          <a:stretch>
            <a:fillRect/>
          </a:stretch>
        </p:blipFill>
        <p:spPr>
          <a:xfrm>
            <a:off x="9995100" y="2205243"/>
            <a:ext cx="4185595" cy="858984"/>
          </a:xfrm>
          <a:prstGeom prst="rect">
            <a:avLst/>
          </a:prstGeom>
        </p:spPr>
      </p:pic>
      <p:pic>
        <p:nvPicPr>
          <p:cNvPr id="42" name="Picture 41"/>
          <p:cNvPicPr>
            <a:picLocks noChangeAspect="1"/>
          </p:cNvPicPr>
          <p:nvPr/>
        </p:nvPicPr>
        <p:blipFill>
          <a:blip r:embed="rId16"/>
          <a:stretch>
            <a:fillRect/>
          </a:stretch>
        </p:blipFill>
        <p:spPr>
          <a:xfrm>
            <a:off x="9995100" y="3365198"/>
            <a:ext cx="4178101" cy="980976"/>
          </a:xfrm>
          <a:prstGeom prst="rect">
            <a:avLst/>
          </a:prstGeom>
        </p:spPr>
      </p:pic>
      <p:sp>
        <p:nvSpPr>
          <p:cNvPr id="53" name="Oval 52"/>
          <p:cNvSpPr/>
          <p:nvPr/>
        </p:nvSpPr>
        <p:spPr>
          <a:xfrm>
            <a:off x="1624590" y="3952104"/>
            <a:ext cx="2068879"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sp>
        <p:nvSpPr>
          <p:cNvPr id="54" name="Oval 53"/>
          <p:cNvSpPr/>
          <p:nvPr/>
        </p:nvSpPr>
        <p:spPr>
          <a:xfrm>
            <a:off x="6311639" y="3952103"/>
            <a:ext cx="2068879"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sp>
        <p:nvSpPr>
          <p:cNvPr id="55" name="Oval 54"/>
          <p:cNvSpPr/>
          <p:nvPr/>
        </p:nvSpPr>
        <p:spPr>
          <a:xfrm>
            <a:off x="10795263" y="3914921"/>
            <a:ext cx="2068879"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sp>
        <p:nvSpPr>
          <p:cNvPr id="56" name="Oval 55"/>
          <p:cNvSpPr/>
          <p:nvPr/>
        </p:nvSpPr>
        <p:spPr>
          <a:xfrm>
            <a:off x="10795263" y="2656714"/>
            <a:ext cx="2068879"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sp>
        <p:nvSpPr>
          <p:cNvPr id="57" name="Oval 56"/>
          <p:cNvSpPr/>
          <p:nvPr/>
        </p:nvSpPr>
        <p:spPr>
          <a:xfrm>
            <a:off x="6228905" y="2705462"/>
            <a:ext cx="2068879"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sp>
        <p:nvSpPr>
          <p:cNvPr id="58" name="Oval 57"/>
          <p:cNvSpPr/>
          <p:nvPr/>
        </p:nvSpPr>
        <p:spPr>
          <a:xfrm>
            <a:off x="1624590" y="2776605"/>
            <a:ext cx="2068879"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sp>
        <p:nvSpPr>
          <p:cNvPr id="59" name="Rounded Rectangle 58"/>
          <p:cNvSpPr/>
          <p:nvPr/>
        </p:nvSpPr>
        <p:spPr>
          <a:xfrm>
            <a:off x="2700049" y="6011333"/>
            <a:ext cx="8476770"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TIPS is very active on Facebook. They are posting around 4-7 post per week.</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115383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7595125" cy="584775"/>
          </a:xfrm>
          <a:prstGeom prst="rect">
            <a:avLst/>
          </a:prstGeom>
          <a:noFill/>
        </p:spPr>
        <p:txBody>
          <a:bodyPr wrap="square" rtlCol="0">
            <a:spAutoFit/>
          </a:bodyPr>
          <a:lstStyle/>
          <a:p>
            <a:r>
              <a:rPr lang="en-US" sz="3200" b="1" dirty="0" smtClean="0">
                <a:latin typeface="Arial Rounded MT Bold" panose="020F0704030504030204" pitchFamily="34" charset="0"/>
              </a:rPr>
              <a:t>Frequency of Post by NDIM (Monthly)</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38</a:t>
            </a:r>
            <a:endParaRPr lang="en-US" sz="2000" b="1" dirty="0"/>
          </a:p>
        </p:txBody>
      </p:sp>
      <p:pic>
        <p:nvPicPr>
          <p:cNvPr id="1026" name="Picture 2" descr="Image result for July 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980" r="24064"/>
          <a:stretch/>
        </p:blipFill>
        <p:spPr bwMode="auto">
          <a:xfrm>
            <a:off x="571201" y="2866267"/>
            <a:ext cx="1083789" cy="841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ctober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5303" y="2958240"/>
            <a:ext cx="2136390" cy="5848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ovember png"/>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11667" b="90000" l="9605" r="90584">
                        <a14:foregroundMark x1="15254" y1="46667" x2="15254" y2="46667"/>
                        <a14:foregroundMark x1="74953" y1="50000" x2="74953" y2="50000"/>
                      </a14:backgroundRemoval>
                    </a14:imgEffect>
                  </a14:imgLayer>
                </a14:imgProps>
              </a:ext>
              <a:ext uri="{28A0092B-C50C-407E-A947-70E740481C1C}">
                <a14:useLocalDpi xmlns:a14="http://schemas.microsoft.com/office/drawing/2010/main" val="0"/>
              </a:ext>
            </a:extLst>
          </a:blip>
          <a:srcRect l="12571" t="12130" r="11095" b="24165"/>
          <a:stretch/>
        </p:blipFill>
        <p:spPr bwMode="auto">
          <a:xfrm>
            <a:off x="8406402" y="2864485"/>
            <a:ext cx="1969881" cy="7430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december png"/>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0000" b="90000" l="0" r="95778">
                        <a14:foregroundMark x1="3111" y1="40357" x2="3111" y2="40357"/>
                        <a14:foregroundMark x1="18333" y1="49286" x2="18333" y2="49286"/>
                        <a14:foregroundMark x1="25000" y1="54286" x2="25000" y2="54286"/>
                        <a14:foregroundMark x1="36667" y1="51786" x2="36667" y2="51786"/>
                        <a14:foregroundMark x1="68111" y1="46786" x2="68111" y2="46786"/>
                        <a14:foregroundMark x1="79333" y1="47857" x2="79333" y2="47857"/>
                        <a14:foregroundMark x1="90222" y1="49286" x2="90222" y2="49286"/>
                      </a14:backgroundRemoval>
                    </a14:imgEffect>
                  </a14:imgLayer>
                </a14:imgProps>
              </a:ext>
              <a:ext uri="{28A0092B-C50C-407E-A947-70E740481C1C}">
                <a14:useLocalDpi xmlns:a14="http://schemas.microsoft.com/office/drawing/2010/main" val="0"/>
              </a:ext>
            </a:extLst>
          </a:blip>
          <a:srcRect l="1313" t="5580" r="4860" b="10611"/>
          <a:stretch/>
        </p:blipFill>
        <p:spPr bwMode="auto">
          <a:xfrm>
            <a:off x="10538480" y="3113896"/>
            <a:ext cx="1693199" cy="47053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january png"/>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12105" t="15399" r="10031" b="18570"/>
          <a:stretch/>
        </p:blipFill>
        <p:spPr bwMode="auto">
          <a:xfrm>
            <a:off x="12393876" y="3001143"/>
            <a:ext cx="1830369" cy="7370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september png"/>
          <p:cNvPicPr>
            <a:picLocks noChangeAspect="1" noChangeArrowheads="1"/>
          </p:cNvPicPr>
          <p:nvPr/>
        </p:nvPicPr>
        <p:blipFill rotWithShape="1">
          <a:blip r:embed="rId19">
            <a:extLst>
              <a:ext uri="{BEBA8EAE-BF5A-486C-A8C5-ECC9F3942E4B}">
                <a14:imgProps xmlns:a14="http://schemas.microsoft.com/office/drawing/2010/main">
                  <a14:imgLayer r:embed="rId20">
                    <a14:imgEffect>
                      <a14:backgroundRemoval t="6584" b="89712" l="5596" r="93502">
                        <a14:foregroundMark x1="78339" y1="49383" x2="78339" y2="49383"/>
                        <a14:backgroundMark x1="13357" y1="60494" x2="13357" y2="60494"/>
                      </a14:backgroundRemoval>
                    </a14:imgEffect>
                  </a14:imgLayer>
                </a14:imgProps>
              </a:ext>
              <a:ext uri="{28A0092B-C50C-407E-A947-70E740481C1C}">
                <a14:useLocalDpi xmlns:a14="http://schemas.microsoft.com/office/drawing/2010/main" val="0"/>
              </a:ext>
            </a:extLst>
          </a:blip>
          <a:srcRect l="6680" t="6207" r="7640" b="7649"/>
          <a:stretch/>
        </p:blipFill>
        <p:spPr bwMode="auto">
          <a:xfrm>
            <a:off x="3878683" y="2810387"/>
            <a:ext cx="2151462" cy="94881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058945" y="2191652"/>
            <a:ext cx="10172734" cy="4846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mage result for 2018 black png"/>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ackgroundRemoval t="35000" b="68125" l="15000" r="87188">
                        <a14:foregroundMark x1="28594" y1="40156" x2="28594" y2="40156"/>
                        <a14:foregroundMark x1="40469" y1="42656" x2="40469" y2="42656"/>
                        <a14:foregroundMark x1="61406" y1="42656" x2="61406" y2="42656"/>
                      </a14:backgroundRemoval>
                    </a14:imgEffect>
                  </a14:imgLayer>
                </a14:imgProps>
              </a:ext>
              <a:ext uri="{28A0092B-C50C-407E-A947-70E740481C1C}">
                <a14:useLocalDpi xmlns:a14="http://schemas.microsoft.com/office/drawing/2010/main" val="0"/>
              </a:ext>
            </a:extLst>
          </a:blip>
          <a:srcRect l="15503" t="34939" r="13107" b="33672"/>
          <a:stretch/>
        </p:blipFill>
        <p:spPr bwMode="auto">
          <a:xfrm>
            <a:off x="567808" y="2102419"/>
            <a:ext cx="1488716" cy="6545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2019 black 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9067" t="5324" r="8863" b="10573"/>
          <a:stretch/>
        </p:blipFill>
        <p:spPr bwMode="auto">
          <a:xfrm>
            <a:off x="12491909" y="2092619"/>
            <a:ext cx="1634301" cy="7177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circle frame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36706" y="3833840"/>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mage result for circle frame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86063" y="3833840"/>
            <a:ext cx="952778" cy="913690"/>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675084" y="3833840"/>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8</a:t>
            </a:r>
            <a:endParaRPr lang="en-US" sz="4000" b="1" dirty="0">
              <a:solidFill>
                <a:srgbClr val="FF0000"/>
              </a:solidFill>
            </a:endParaRPr>
          </a:p>
        </p:txBody>
      </p:sp>
      <p:sp>
        <p:nvSpPr>
          <p:cNvPr id="53" name="Oval 52"/>
          <p:cNvSpPr/>
          <p:nvPr/>
        </p:nvSpPr>
        <p:spPr>
          <a:xfrm>
            <a:off x="2430483" y="38334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10</a:t>
            </a:r>
            <a:endParaRPr lang="en-US" sz="3600" b="1" dirty="0">
              <a:solidFill>
                <a:srgbClr val="FF0000"/>
              </a:solidFill>
            </a:endParaRPr>
          </a:p>
        </p:txBody>
      </p:sp>
      <p:pic>
        <p:nvPicPr>
          <p:cNvPr id="54" name="Picture 12" descr="Image result for circle frame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797237" y="3832871"/>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Image result for circle frame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9036726" y="3832871"/>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Image result for circle frame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0951260" y="3832516"/>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Image result for circle frame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3038886" y="3832516"/>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Image result for circle frame 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634058" y="3833485"/>
            <a:ext cx="952778" cy="913690"/>
          </a:xfrm>
          <a:prstGeom prst="rect">
            <a:avLst/>
          </a:prstGeom>
          <a:noFill/>
          <a:extLst>
            <a:ext uri="{909E8E84-426E-40DD-AFC4-6F175D3DCCD1}">
              <a14:hiddenFill xmlns:a14="http://schemas.microsoft.com/office/drawing/2010/main">
                <a:solidFill>
                  <a:srgbClr val="FFFFFF"/>
                </a:solidFill>
              </a14:hiddenFill>
            </a:ext>
          </a:extLst>
        </p:spPr>
      </p:pic>
      <p:sp>
        <p:nvSpPr>
          <p:cNvPr id="65" name="Oval 64"/>
          <p:cNvSpPr/>
          <p:nvPr/>
        </p:nvSpPr>
        <p:spPr>
          <a:xfrm>
            <a:off x="13077628" y="383180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13</a:t>
            </a:r>
            <a:endParaRPr lang="en-US" sz="3600" b="1" dirty="0">
              <a:solidFill>
                <a:srgbClr val="FF0000"/>
              </a:solidFill>
            </a:endParaRPr>
          </a:p>
        </p:txBody>
      </p:sp>
      <p:sp>
        <p:nvSpPr>
          <p:cNvPr id="66" name="Oval 65"/>
          <p:cNvSpPr/>
          <p:nvPr/>
        </p:nvSpPr>
        <p:spPr>
          <a:xfrm>
            <a:off x="9051872" y="3841013"/>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9</a:t>
            </a:r>
            <a:endParaRPr lang="en-US" sz="4000" b="1" dirty="0">
              <a:solidFill>
                <a:srgbClr val="FF0000"/>
              </a:solidFill>
            </a:endParaRPr>
          </a:p>
        </p:txBody>
      </p:sp>
      <p:sp>
        <p:nvSpPr>
          <p:cNvPr id="67" name="Oval 66"/>
          <p:cNvSpPr/>
          <p:nvPr/>
        </p:nvSpPr>
        <p:spPr>
          <a:xfrm>
            <a:off x="6816426" y="383251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13</a:t>
            </a:r>
            <a:endParaRPr lang="en-US" sz="3600" b="1" dirty="0">
              <a:solidFill>
                <a:srgbClr val="FF0000"/>
              </a:solidFill>
            </a:endParaRPr>
          </a:p>
        </p:txBody>
      </p:sp>
      <p:sp>
        <p:nvSpPr>
          <p:cNvPr id="68" name="Oval 67"/>
          <p:cNvSpPr/>
          <p:nvPr/>
        </p:nvSpPr>
        <p:spPr>
          <a:xfrm>
            <a:off x="4653247" y="38334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12</a:t>
            </a:r>
            <a:endParaRPr lang="en-US" sz="3600" b="1" dirty="0">
              <a:solidFill>
                <a:srgbClr val="FF0000"/>
              </a:solidFill>
            </a:endParaRPr>
          </a:p>
        </p:txBody>
      </p:sp>
      <p:sp>
        <p:nvSpPr>
          <p:cNvPr id="69" name="Oval 68"/>
          <p:cNvSpPr/>
          <p:nvPr/>
        </p:nvSpPr>
        <p:spPr>
          <a:xfrm>
            <a:off x="10989820" y="3841013"/>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3</a:t>
            </a:r>
            <a:endParaRPr lang="en-US" sz="3600" b="1" dirty="0">
              <a:solidFill>
                <a:srgbClr val="FF0000"/>
              </a:solidFill>
            </a:endParaRPr>
          </a:p>
        </p:txBody>
      </p:sp>
      <p:pic>
        <p:nvPicPr>
          <p:cNvPr id="39" name="Picture 18" descr="Related image"/>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7143" b="96429" l="0" r="98333">
                        <a14:foregroundMark x1="9524" y1="22078" x2="9524" y2="22078"/>
                        <a14:foregroundMark x1="20595" y1="30844" x2="20595" y2="30844"/>
                        <a14:foregroundMark x1="51548" y1="23377" x2="51548" y2="23377"/>
                        <a14:foregroundMark x1="70595" y1="17532" x2="70595" y2="17532"/>
                        <a14:foregroundMark x1="92381" y1="15584" x2="92381" y2="15584"/>
                      </a14:backgroundRemoval>
                    </a14:imgEffect>
                  </a14:imgLayer>
                </a14:imgProps>
              </a:ext>
              <a:ext uri="{28A0092B-C50C-407E-A947-70E740481C1C}">
                <a14:useLocalDpi xmlns:a14="http://schemas.microsoft.com/office/drawing/2010/main" val="0"/>
              </a:ext>
            </a:extLst>
          </a:blip>
          <a:srcRect l="1" r="1397"/>
          <a:stretch/>
        </p:blipFill>
        <p:spPr bwMode="auto">
          <a:xfrm>
            <a:off x="1829699" y="2920963"/>
            <a:ext cx="1846244" cy="68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115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557820" y="6353558"/>
            <a:ext cx="603493"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2130520" cy="584775"/>
          </a:xfrm>
          <a:prstGeom prst="rect">
            <a:avLst/>
          </a:prstGeom>
          <a:noFill/>
        </p:spPr>
        <p:txBody>
          <a:bodyPr wrap="none" rtlCol="0">
            <a:spAutoFit/>
          </a:bodyPr>
          <a:lstStyle/>
          <a:p>
            <a:r>
              <a:rPr lang="en-US" sz="3200" b="1" dirty="0" smtClean="0">
                <a:latin typeface="Arial Rounded MT Bold" panose="020F0704030504030204" pitchFamily="34" charset="0"/>
              </a:rPr>
              <a:t>Approach</a:t>
            </a:r>
            <a:endParaRPr lang="en-US" sz="3200" b="1" dirty="0">
              <a:latin typeface="Arial Rounded MT Bold" panose="020F0704030504030204" pitchFamily="34" charset="0"/>
            </a:endParaRPr>
          </a:p>
        </p:txBody>
      </p:sp>
      <p:sp>
        <p:nvSpPr>
          <p:cNvPr id="7" name="Content Placeholder 6"/>
          <p:cNvSpPr>
            <a:spLocks noGrp="1"/>
          </p:cNvSpPr>
          <p:nvPr>
            <p:ph idx="1"/>
          </p:nvPr>
        </p:nvSpPr>
        <p:spPr>
          <a:xfrm>
            <a:off x="933417" y="2137392"/>
            <a:ext cx="12224385" cy="4351338"/>
          </a:xfrm>
        </p:spPr>
        <p:txBody>
          <a:bodyPr>
            <a:normAutofit fontScale="92500" lnSpcReduction="10000"/>
          </a:bodyPr>
          <a:lstStyle/>
          <a:p>
            <a:pPr algn="just">
              <a:lnSpc>
                <a:spcPct val="100000"/>
              </a:lnSpc>
            </a:pPr>
            <a:r>
              <a:rPr lang="en-US" sz="2000" dirty="0" smtClean="0">
                <a:latin typeface="Segoe UI" panose="020B0502040204020203" pitchFamily="34" charset="0"/>
                <a:cs typeface="Segoe UI" panose="020B0502040204020203" pitchFamily="34" charset="0"/>
              </a:rPr>
              <a:t>We will understand the digital behavior of individual by analyzing how much time they spent on digital platform, on which digital platform they are more active and many more. For understanding the behavior a open &amp; close ended questionnaire is made.</a:t>
            </a:r>
          </a:p>
          <a:p>
            <a:pPr algn="just">
              <a:lnSpc>
                <a:spcPct val="100000"/>
              </a:lnSpc>
            </a:pPr>
            <a:endParaRPr lang="en-US" sz="2000" dirty="0" smtClean="0">
              <a:latin typeface="Segoe UI" panose="020B0502040204020203" pitchFamily="34" charset="0"/>
              <a:cs typeface="Segoe UI" panose="020B0502040204020203" pitchFamily="34" charset="0"/>
            </a:endParaRPr>
          </a:p>
          <a:p>
            <a:pPr algn="just">
              <a:lnSpc>
                <a:spcPct val="100000"/>
              </a:lnSpc>
            </a:pPr>
            <a:r>
              <a:rPr lang="en-US" sz="2000" dirty="0" smtClean="0">
                <a:latin typeface="Segoe UI" panose="020B0502040204020203" pitchFamily="34" charset="0"/>
                <a:cs typeface="Segoe UI" panose="020B0502040204020203" pitchFamily="34" charset="0"/>
              </a:rPr>
              <a:t>We will take a sample size of around 150 respondents and all the 150 respondents will be covered through online survey. The </a:t>
            </a:r>
            <a:r>
              <a:rPr lang="en-US" sz="2000" dirty="0">
                <a:latin typeface="Segoe UI" panose="020B0502040204020203" pitchFamily="34" charset="0"/>
                <a:cs typeface="Segoe UI" panose="020B0502040204020203" pitchFamily="34" charset="0"/>
              </a:rPr>
              <a:t>t</a:t>
            </a:r>
            <a:r>
              <a:rPr lang="en-US" sz="2000" dirty="0" smtClean="0">
                <a:latin typeface="Segoe UI" panose="020B0502040204020203" pitchFamily="34" charset="0"/>
                <a:cs typeface="Segoe UI" panose="020B0502040204020203" pitchFamily="34" charset="0"/>
              </a:rPr>
              <a:t>arget group (TG) for the survey will be NDIM Students and Faculty.</a:t>
            </a:r>
          </a:p>
          <a:p>
            <a:pPr algn="just">
              <a:lnSpc>
                <a:spcPct val="100000"/>
              </a:lnSpc>
            </a:pPr>
            <a:endParaRPr lang="en-US" sz="2000" dirty="0" smtClean="0">
              <a:latin typeface="Segoe UI" panose="020B0502040204020203" pitchFamily="34" charset="0"/>
              <a:cs typeface="Segoe UI" panose="020B0502040204020203" pitchFamily="34" charset="0"/>
            </a:endParaRPr>
          </a:p>
          <a:p>
            <a:pPr algn="just">
              <a:lnSpc>
                <a:spcPct val="100000"/>
              </a:lnSpc>
            </a:pPr>
            <a:r>
              <a:rPr lang="en-US" sz="2000" dirty="0" smtClean="0">
                <a:latin typeface="Segoe UI" panose="020B0502040204020203" pitchFamily="34" charset="0"/>
                <a:cs typeface="Segoe UI" panose="020B0502040204020203" pitchFamily="34" charset="0"/>
              </a:rPr>
              <a:t>We </a:t>
            </a:r>
            <a:r>
              <a:rPr lang="en-US" sz="2000" dirty="0">
                <a:latin typeface="Segoe UI" panose="020B0502040204020203" pitchFamily="34" charset="0"/>
                <a:cs typeface="Segoe UI" panose="020B0502040204020203" pitchFamily="34" charset="0"/>
              </a:rPr>
              <a:t>will obtain data by going through the social media pages of </a:t>
            </a:r>
            <a:r>
              <a:rPr lang="en-US" sz="2000" dirty="0" smtClean="0">
                <a:latin typeface="Segoe UI" panose="020B0502040204020203" pitchFamily="34" charset="0"/>
                <a:cs typeface="Segoe UI" panose="020B0502040204020203" pitchFamily="34" charset="0"/>
              </a:rPr>
              <a:t>the institutions </a:t>
            </a:r>
            <a:r>
              <a:rPr lang="en-US" sz="2000" dirty="0">
                <a:latin typeface="Segoe UI" panose="020B0502040204020203" pitchFamily="34" charset="0"/>
                <a:cs typeface="Segoe UI" panose="020B0502040204020203" pitchFamily="34" charset="0"/>
              </a:rPr>
              <a:t>and try to understand the type of content mix they are using to engage with the audience.</a:t>
            </a:r>
          </a:p>
          <a:p>
            <a:pPr algn="just">
              <a:lnSpc>
                <a:spcPct val="100000"/>
              </a:lnSpc>
            </a:pPr>
            <a:endParaRPr lang="en-US" sz="2000" dirty="0">
              <a:latin typeface="Segoe UI" panose="020B0502040204020203" pitchFamily="34" charset="0"/>
              <a:cs typeface="Segoe UI" panose="020B0502040204020203" pitchFamily="34" charset="0"/>
            </a:endParaRPr>
          </a:p>
          <a:p>
            <a:pPr algn="just">
              <a:lnSpc>
                <a:spcPct val="100000"/>
              </a:lnSpc>
            </a:pPr>
            <a:r>
              <a:rPr lang="en-US" sz="2000" dirty="0" smtClean="0">
                <a:latin typeface="Segoe UI" panose="020B0502040204020203" pitchFamily="34" charset="0"/>
                <a:cs typeface="Segoe UI" panose="020B0502040204020203" pitchFamily="34" charset="0"/>
              </a:rPr>
              <a:t>It </a:t>
            </a:r>
            <a:r>
              <a:rPr lang="en-US" sz="2000" dirty="0">
                <a:latin typeface="Segoe UI" panose="020B0502040204020203" pitchFamily="34" charset="0"/>
                <a:cs typeface="Segoe UI" panose="020B0502040204020203" pitchFamily="34" charset="0"/>
              </a:rPr>
              <a:t>will help us to understand positioning and communication of the respective </a:t>
            </a:r>
            <a:r>
              <a:rPr lang="en-US" sz="2000" dirty="0" smtClean="0">
                <a:latin typeface="Segoe UI" panose="020B0502040204020203" pitchFamily="34" charset="0"/>
                <a:cs typeface="Segoe UI" panose="020B0502040204020203" pitchFamily="34" charset="0"/>
              </a:rPr>
              <a:t>institution.  </a:t>
            </a:r>
            <a:r>
              <a:rPr lang="en-US" sz="2000" dirty="0">
                <a:latin typeface="Segoe UI" panose="020B0502040204020203" pitchFamily="34" charset="0"/>
                <a:cs typeface="Segoe UI" panose="020B0502040204020203" pitchFamily="34" charset="0"/>
              </a:rPr>
              <a:t>We will also analyze how </a:t>
            </a:r>
            <a:r>
              <a:rPr lang="en-US" sz="2000" dirty="0" smtClean="0">
                <a:latin typeface="Segoe UI" panose="020B0502040204020203" pitchFamily="34" charset="0"/>
                <a:cs typeface="Segoe UI" panose="020B0502040204020203" pitchFamily="34" charset="0"/>
              </a:rPr>
              <a:t>institutions </a:t>
            </a:r>
            <a:r>
              <a:rPr lang="en-US" sz="2000" dirty="0">
                <a:latin typeface="Segoe UI" panose="020B0502040204020203" pitchFamily="34" charset="0"/>
                <a:cs typeface="Segoe UI" panose="020B0502040204020203" pitchFamily="34" charset="0"/>
              </a:rPr>
              <a:t>are using their different social media platforms like </a:t>
            </a:r>
            <a:r>
              <a:rPr lang="en-US" sz="2000" dirty="0" smtClean="0">
                <a:latin typeface="Segoe UI" panose="020B0502040204020203" pitchFamily="34" charset="0"/>
                <a:cs typeface="Segoe UI" panose="020B0502040204020203" pitchFamily="34" charset="0"/>
              </a:rPr>
              <a:t>Facebook, Instagram as </a:t>
            </a:r>
            <a:r>
              <a:rPr lang="en-US" sz="2000" dirty="0">
                <a:latin typeface="Segoe UI" panose="020B0502040204020203" pitchFamily="34" charset="0"/>
                <a:cs typeface="Segoe UI" panose="020B0502040204020203" pitchFamily="34" charset="0"/>
              </a:rPr>
              <a:t>a part of their digital marketing strategy.</a:t>
            </a:r>
          </a:p>
          <a:p>
            <a:pPr marL="0" indent="0" algn="just">
              <a:lnSpc>
                <a:spcPct val="100000"/>
              </a:lnSpc>
              <a:buNone/>
            </a:pPr>
            <a:endParaRPr lang="en-US" sz="2000" dirty="0" smtClean="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858902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smtClean="0">
                  <a:solidFill>
                    <a:schemeClr val="tx1"/>
                  </a:solidFill>
                  <a:hlinkClick r:id="rId5" action="ppaction://hlinksldjump"/>
                </a:rPr>
                <a:t>Questionnaire</a:t>
              </a:r>
              <a:endParaRPr lang="en-US" sz="1200" b="1" dirty="0">
                <a:solidFill>
                  <a:schemeClr val="tx1"/>
                </a:solidFill>
              </a:endParaRP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7365819" cy="584775"/>
          </a:xfrm>
          <a:prstGeom prst="rect">
            <a:avLst/>
          </a:prstGeom>
          <a:noFill/>
        </p:spPr>
        <p:txBody>
          <a:bodyPr wrap="square" rtlCol="0">
            <a:spAutoFit/>
          </a:bodyPr>
          <a:lstStyle/>
          <a:p>
            <a:r>
              <a:rPr lang="en-US" sz="3200" b="1" dirty="0" smtClean="0">
                <a:latin typeface="Arial Rounded MT Bold" panose="020F0704030504030204" pitchFamily="34" charset="0"/>
              </a:rPr>
              <a:t>Frequency of Post by TIPS (Monthly)</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39</a:t>
            </a:r>
            <a:endParaRPr lang="en-US" sz="2000" b="1" dirty="0"/>
          </a:p>
        </p:txBody>
      </p:sp>
      <p:pic>
        <p:nvPicPr>
          <p:cNvPr id="1026" name="Picture 2" descr="Image result for July 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980" r="24064"/>
          <a:stretch/>
        </p:blipFill>
        <p:spPr bwMode="auto">
          <a:xfrm>
            <a:off x="571201" y="2866267"/>
            <a:ext cx="1083789" cy="841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ctober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5303" y="2958240"/>
            <a:ext cx="2136390" cy="5848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ovember png"/>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11667" b="90000" l="9605" r="90584">
                        <a14:foregroundMark x1="15254" y1="46667" x2="15254" y2="46667"/>
                        <a14:foregroundMark x1="74953" y1="50000" x2="74953" y2="50000"/>
                      </a14:backgroundRemoval>
                    </a14:imgEffect>
                  </a14:imgLayer>
                </a14:imgProps>
              </a:ext>
              <a:ext uri="{28A0092B-C50C-407E-A947-70E740481C1C}">
                <a14:useLocalDpi xmlns:a14="http://schemas.microsoft.com/office/drawing/2010/main" val="0"/>
              </a:ext>
            </a:extLst>
          </a:blip>
          <a:srcRect l="12571" t="12130" r="11095" b="24165"/>
          <a:stretch/>
        </p:blipFill>
        <p:spPr bwMode="auto">
          <a:xfrm>
            <a:off x="8406402" y="2864485"/>
            <a:ext cx="1969881" cy="7430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december png"/>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0000" b="90000" l="0" r="95778">
                        <a14:foregroundMark x1="3111" y1="40357" x2="3111" y2="40357"/>
                        <a14:foregroundMark x1="18333" y1="49286" x2="18333" y2="49286"/>
                        <a14:foregroundMark x1="25000" y1="54286" x2="25000" y2="54286"/>
                        <a14:foregroundMark x1="36667" y1="51786" x2="36667" y2="51786"/>
                        <a14:foregroundMark x1="68111" y1="46786" x2="68111" y2="46786"/>
                        <a14:foregroundMark x1="79333" y1="47857" x2="79333" y2="47857"/>
                        <a14:foregroundMark x1="90222" y1="49286" x2="90222" y2="49286"/>
                      </a14:backgroundRemoval>
                    </a14:imgEffect>
                  </a14:imgLayer>
                </a14:imgProps>
              </a:ext>
              <a:ext uri="{28A0092B-C50C-407E-A947-70E740481C1C}">
                <a14:useLocalDpi xmlns:a14="http://schemas.microsoft.com/office/drawing/2010/main" val="0"/>
              </a:ext>
            </a:extLst>
          </a:blip>
          <a:srcRect l="1313" t="5580" r="4860" b="10611"/>
          <a:stretch/>
        </p:blipFill>
        <p:spPr bwMode="auto">
          <a:xfrm>
            <a:off x="10538480" y="3113896"/>
            <a:ext cx="1693199" cy="47053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january png"/>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12105" t="15399" r="10031" b="18570"/>
          <a:stretch/>
        </p:blipFill>
        <p:spPr bwMode="auto">
          <a:xfrm>
            <a:off x="12393876" y="3001143"/>
            <a:ext cx="1830369" cy="7370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september png"/>
          <p:cNvPicPr>
            <a:picLocks noChangeAspect="1" noChangeArrowheads="1"/>
          </p:cNvPicPr>
          <p:nvPr/>
        </p:nvPicPr>
        <p:blipFill rotWithShape="1">
          <a:blip r:embed="rId19">
            <a:extLst>
              <a:ext uri="{BEBA8EAE-BF5A-486C-A8C5-ECC9F3942E4B}">
                <a14:imgProps xmlns:a14="http://schemas.microsoft.com/office/drawing/2010/main">
                  <a14:imgLayer r:embed="rId20">
                    <a14:imgEffect>
                      <a14:backgroundRemoval t="6584" b="89712" l="5596" r="93502">
                        <a14:foregroundMark x1="78339" y1="49383" x2="78339" y2="49383"/>
                        <a14:backgroundMark x1="13357" y1="60494" x2="13357" y2="60494"/>
                      </a14:backgroundRemoval>
                    </a14:imgEffect>
                  </a14:imgLayer>
                </a14:imgProps>
              </a:ext>
              <a:ext uri="{28A0092B-C50C-407E-A947-70E740481C1C}">
                <a14:useLocalDpi xmlns:a14="http://schemas.microsoft.com/office/drawing/2010/main" val="0"/>
              </a:ext>
            </a:extLst>
          </a:blip>
          <a:srcRect l="6680" t="6207" r="7640" b="7649"/>
          <a:stretch/>
        </p:blipFill>
        <p:spPr bwMode="auto">
          <a:xfrm>
            <a:off x="3878683" y="2810387"/>
            <a:ext cx="2151462" cy="94881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058945" y="2191652"/>
            <a:ext cx="10172734" cy="4846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descr="Image result for 2019 black pn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9067" t="5324" r="8863" b="10573"/>
          <a:stretch/>
        </p:blipFill>
        <p:spPr bwMode="auto">
          <a:xfrm>
            <a:off x="12491909" y="2092619"/>
            <a:ext cx="1634301" cy="7177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36706" y="3833840"/>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386063" y="3833840"/>
            <a:ext cx="952778" cy="913690"/>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675084" y="3833840"/>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8</a:t>
            </a:r>
            <a:endParaRPr lang="en-US" sz="4000" b="1" dirty="0">
              <a:solidFill>
                <a:srgbClr val="FF0000"/>
              </a:solidFill>
            </a:endParaRPr>
          </a:p>
        </p:txBody>
      </p:sp>
      <p:sp>
        <p:nvSpPr>
          <p:cNvPr id="53" name="Oval 52"/>
          <p:cNvSpPr/>
          <p:nvPr/>
        </p:nvSpPr>
        <p:spPr>
          <a:xfrm>
            <a:off x="2430483" y="38334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12</a:t>
            </a:r>
            <a:endParaRPr lang="en-US" sz="3600" b="1" dirty="0">
              <a:solidFill>
                <a:srgbClr val="FF0000"/>
              </a:solidFill>
            </a:endParaRPr>
          </a:p>
        </p:txBody>
      </p:sp>
      <p:pic>
        <p:nvPicPr>
          <p:cNvPr id="54"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797237" y="3832871"/>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36726" y="3832871"/>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951260" y="3832516"/>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3038886" y="3832516"/>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34058" y="3833485"/>
            <a:ext cx="952778" cy="913690"/>
          </a:xfrm>
          <a:prstGeom prst="rect">
            <a:avLst/>
          </a:prstGeom>
          <a:noFill/>
          <a:extLst>
            <a:ext uri="{909E8E84-426E-40DD-AFC4-6F175D3DCCD1}">
              <a14:hiddenFill xmlns:a14="http://schemas.microsoft.com/office/drawing/2010/main">
                <a:solidFill>
                  <a:srgbClr val="FFFFFF"/>
                </a:solidFill>
              </a14:hiddenFill>
            </a:ext>
          </a:extLst>
        </p:spPr>
      </p:pic>
      <p:sp>
        <p:nvSpPr>
          <p:cNvPr id="65" name="Oval 64"/>
          <p:cNvSpPr/>
          <p:nvPr/>
        </p:nvSpPr>
        <p:spPr>
          <a:xfrm>
            <a:off x="13077628" y="383180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36</a:t>
            </a:r>
            <a:endParaRPr lang="en-US" sz="3600" b="1" dirty="0">
              <a:solidFill>
                <a:srgbClr val="FF0000"/>
              </a:solidFill>
            </a:endParaRPr>
          </a:p>
        </p:txBody>
      </p:sp>
      <p:sp>
        <p:nvSpPr>
          <p:cNvPr id="66" name="Oval 65"/>
          <p:cNvSpPr/>
          <p:nvPr/>
        </p:nvSpPr>
        <p:spPr>
          <a:xfrm>
            <a:off x="9051872" y="3841013"/>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7</a:t>
            </a:r>
            <a:endParaRPr lang="en-US" sz="3600" b="1" dirty="0">
              <a:solidFill>
                <a:srgbClr val="FF0000"/>
              </a:solidFill>
            </a:endParaRPr>
          </a:p>
        </p:txBody>
      </p:sp>
      <p:sp>
        <p:nvSpPr>
          <p:cNvPr id="67" name="Oval 66"/>
          <p:cNvSpPr/>
          <p:nvPr/>
        </p:nvSpPr>
        <p:spPr>
          <a:xfrm>
            <a:off x="6816426" y="383251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24</a:t>
            </a:r>
            <a:endParaRPr lang="en-US" sz="3600" b="1" dirty="0">
              <a:solidFill>
                <a:srgbClr val="FF0000"/>
              </a:solidFill>
            </a:endParaRPr>
          </a:p>
        </p:txBody>
      </p:sp>
      <p:sp>
        <p:nvSpPr>
          <p:cNvPr id="68" name="Oval 67"/>
          <p:cNvSpPr/>
          <p:nvPr/>
        </p:nvSpPr>
        <p:spPr>
          <a:xfrm>
            <a:off x="4653247" y="38334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21</a:t>
            </a:r>
            <a:endParaRPr lang="en-US" sz="3600" b="1" dirty="0">
              <a:solidFill>
                <a:srgbClr val="FF0000"/>
              </a:solidFill>
            </a:endParaRPr>
          </a:p>
        </p:txBody>
      </p:sp>
      <p:sp>
        <p:nvSpPr>
          <p:cNvPr id="69" name="Oval 68"/>
          <p:cNvSpPr/>
          <p:nvPr/>
        </p:nvSpPr>
        <p:spPr>
          <a:xfrm>
            <a:off x="10989820" y="3841013"/>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11</a:t>
            </a:r>
            <a:endParaRPr lang="en-US" sz="3600" b="1" dirty="0">
              <a:solidFill>
                <a:srgbClr val="FF0000"/>
              </a:solidFill>
            </a:endParaRPr>
          </a:p>
        </p:txBody>
      </p:sp>
      <p:pic>
        <p:nvPicPr>
          <p:cNvPr id="60" name="Picture 18" descr="Related image"/>
          <p:cNvPicPr>
            <a:picLocks noChangeAspect="1" noChangeArrowheads="1"/>
          </p:cNvPicPr>
          <p:nvPr/>
        </p:nvPicPr>
        <p:blipFill rotWithShape="1">
          <a:blip r:embed="rId23" cstate="print">
            <a:extLst>
              <a:ext uri="{BEBA8EAE-BF5A-486C-A8C5-ECC9F3942E4B}">
                <a14:imgProps xmlns:a14="http://schemas.microsoft.com/office/drawing/2010/main">
                  <a14:imgLayer r:embed="rId24">
                    <a14:imgEffect>
                      <a14:backgroundRemoval t="7143" b="96429" l="0" r="98333">
                        <a14:foregroundMark x1="9524" y1="22078" x2="9524" y2="22078"/>
                        <a14:foregroundMark x1="20595" y1="30844" x2="20595" y2="30844"/>
                        <a14:foregroundMark x1="51548" y1="23377" x2="51548" y2="23377"/>
                        <a14:foregroundMark x1="70595" y1="17532" x2="70595" y2="17532"/>
                        <a14:foregroundMark x1="92381" y1="15584" x2="92381" y2="15584"/>
                      </a14:backgroundRemoval>
                    </a14:imgEffect>
                  </a14:imgLayer>
                </a14:imgProps>
              </a:ext>
              <a:ext uri="{28A0092B-C50C-407E-A947-70E740481C1C}">
                <a14:useLocalDpi xmlns:a14="http://schemas.microsoft.com/office/drawing/2010/main" val="0"/>
              </a:ext>
            </a:extLst>
          </a:blip>
          <a:srcRect l="1" r="1397"/>
          <a:stretch/>
        </p:blipFill>
        <p:spPr bwMode="auto">
          <a:xfrm>
            <a:off x="1829699" y="2920963"/>
            <a:ext cx="1846244" cy="6865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2018 black png"/>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35000" b="68125" l="15000" r="87188">
                        <a14:foregroundMark x1="28594" y1="40156" x2="28594" y2="40156"/>
                        <a14:foregroundMark x1="40469" y1="42656" x2="40469" y2="42656"/>
                        <a14:foregroundMark x1="61406" y1="42656" x2="61406" y2="42656"/>
                      </a14:backgroundRemoval>
                    </a14:imgEffect>
                  </a14:imgLayer>
                </a14:imgProps>
              </a:ext>
              <a:ext uri="{28A0092B-C50C-407E-A947-70E740481C1C}">
                <a14:useLocalDpi xmlns:a14="http://schemas.microsoft.com/office/drawing/2010/main" val="0"/>
              </a:ext>
            </a:extLst>
          </a:blip>
          <a:srcRect l="15503" t="34939" r="13107" b="33672"/>
          <a:stretch/>
        </p:blipFill>
        <p:spPr bwMode="auto">
          <a:xfrm>
            <a:off x="567808" y="2102419"/>
            <a:ext cx="1488716" cy="65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0237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40</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pic>
        <p:nvPicPr>
          <p:cNvPr id="3" name="Picture 2"/>
          <p:cNvPicPr>
            <a:picLocks noChangeAspect="1"/>
          </p:cNvPicPr>
          <p:nvPr/>
        </p:nvPicPr>
        <p:blipFill>
          <a:blip r:embed="rId11"/>
          <a:stretch>
            <a:fillRect/>
          </a:stretch>
        </p:blipFill>
        <p:spPr>
          <a:xfrm>
            <a:off x="706072" y="1916741"/>
            <a:ext cx="4127185" cy="3979862"/>
          </a:xfrm>
          <a:prstGeom prst="rect">
            <a:avLst/>
          </a:prstGeom>
        </p:spPr>
      </p:pic>
      <p:pic>
        <p:nvPicPr>
          <p:cNvPr id="4" name="Picture 3"/>
          <p:cNvPicPr>
            <a:picLocks noChangeAspect="1"/>
          </p:cNvPicPr>
          <p:nvPr/>
        </p:nvPicPr>
        <p:blipFill>
          <a:blip r:embed="rId12"/>
          <a:stretch>
            <a:fillRect/>
          </a:stretch>
        </p:blipFill>
        <p:spPr>
          <a:xfrm>
            <a:off x="5179040" y="1916302"/>
            <a:ext cx="4625260" cy="4143269"/>
          </a:xfrm>
          <a:prstGeom prst="rect">
            <a:avLst/>
          </a:prstGeom>
        </p:spPr>
      </p:pic>
      <p:pic>
        <p:nvPicPr>
          <p:cNvPr id="39" name="Picture 38"/>
          <p:cNvPicPr>
            <a:picLocks noChangeAspect="1"/>
          </p:cNvPicPr>
          <p:nvPr/>
        </p:nvPicPr>
        <p:blipFill>
          <a:blip r:embed="rId13"/>
          <a:stretch>
            <a:fillRect/>
          </a:stretch>
        </p:blipFill>
        <p:spPr>
          <a:xfrm>
            <a:off x="10064967" y="1916302"/>
            <a:ext cx="4065995" cy="4154737"/>
          </a:xfrm>
          <a:prstGeom prst="rect">
            <a:avLst/>
          </a:prstGeom>
        </p:spPr>
      </p:pic>
      <p:sp>
        <p:nvSpPr>
          <p:cNvPr id="41" name="Rounded Rectangle 40"/>
          <p:cNvSpPr/>
          <p:nvPr/>
        </p:nvSpPr>
        <p:spPr>
          <a:xfrm>
            <a:off x="1879223" y="6010571"/>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Topical Post</a:t>
            </a:r>
            <a:endParaRPr lang="en-US" dirty="0">
              <a:solidFill>
                <a:schemeClr val="tx1"/>
              </a:solidFill>
              <a:latin typeface="Segoe UI" panose="020B0502040204020203" pitchFamily="34" charset="0"/>
              <a:cs typeface="Segoe UI" panose="020B0502040204020203" pitchFamily="34" charset="0"/>
            </a:endParaRPr>
          </a:p>
        </p:txBody>
      </p:sp>
      <p:sp>
        <p:nvSpPr>
          <p:cNvPr id="42" name="Rounded Rectangle 41"/>
          <p:cNvSpPr/>
          <p:nvPr/>
        </p:nvSpPr>
        <p:spPr>
          <a:xfrm>
            <a:off x="6369082" y="6166075"/>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Topical Post</a:t>
            </a:r>
            <a:endParaRPr lang="en-US" dirty="0">
              <a:solidFill>
                <a:schemeClr val="tx1"/>
              </a:solidFill>
              <a:latin typeface="Segoe UI" panose="020B0502040204020203" pitchFamily="34" charset="0"/>
              <a:cs typeface="Segoe UI" panose="020B0502040204020203" pitchFamily="34" charset="0"/>
            </a:endParaRPr>
          </a:p>
        </p:txBody>
      </p:sp>
      <p:sp>
        <p:nvSpPr>
          <p:cNvPr id="43" name="Rounded Rectangle 42"/>
          <p:cNvSpPr/>
          <p:nvPr/>
        </p:nvSpPr>
        <p:spPr>
          <a:xfrm>
            <a:off x="10198151" y="6166075"/>
            <a:ext cx="2313016"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In-college activities</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04779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41</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pic>
        <p:nvPicPr>
          <p:cNvPr id="36" name="Picture 35"/>
          <p:cNvPicPr>
            <a:picLocks noChangeAspect="1"/>
          </p:cNvPicPr>
          <p:nvPr/>
        </p:nvPicPr>
        <p:blipFill>
          <a:blip r:embed="rId11"/>
          <a:stretch>
            <a:fillRect/>
          </a:stretch>
        </p:blipFill>
        <p:spPr>
          <a:xfrm>
            <a:off x="1001351" y="1951376"/>
            <a:ext cx="3892091" cy="4297680"/>
          </a:xfrm>
          <a:prstGeom prst="rect">
            <a:avLst/>
          </a:prstGeom>
        </p:spPr>
      </p:pic>
      <p:pic>
        <p:nvPicPr>
          <p:cNvPr id="7" name="Picture 6"/>
          <p:cNvPicPr>
            <a:picLocks noChangeAspect="1"/>
          </p:cNvPicPr>
          <p:nvPr/>
        </p:nvPicPr>
        <p:blipFill>
          <a:blip r:embed="rId12"/>
          <a:stretch>
            <a:fillRect/>
          </a:stretch>
        </p:blipFill>
        <p:spPr>
          <a:xfrm>
            <a:off x="5639312" y="1951375"/>
            <a:ext cx="3777435" cy="4297680"/>
          </a:xfrm>
          <a:prstGeom prst="rect">
            <a:avLst/>
          </a:prstGeom>
        </p:spPr>
      </p:pic>
      <p:pic>
        <p:nvPicPr>
          <p:cNvPr id="8" name="Picture 7"/>
          <p:cNvPicPr>
            <a:picLocks noChangeAspect="1"/>
          </p:cNvPicPr>
          <p:nvPr/>
        </p:nvPicPr>
        <p:blipFill>
          <a:blip r:embed="rId13"/>
          <a:stretch>
            <a:fillRect/>
          </a:stretch>
        </p:blipFill>
        <p:spPr>
          <a:xfrm>
            <a:off x="9950410" y="2001338"/>
            <a:ext cx="3991251" cy="4247717"/>
          </a:xfrm>
          <a:prstGeom prst="rect">
            <a:avLst/>
          </a:prstGeom>
        </p:spPr>
      </p:pic>
      <p:sp>
        <p:nvSpPr>
          <p:cNvPr id="40" name="Rounded Rectangle 39"/>
          <p:cNvSpPr/>
          <p:nvPr/>
        </p:nvSpPr>
        <p:spPr>
          <a:xfrm>
            <a:off x="1748567" y="6284050"/>
            <a:ext cx="2397658"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Brand/ Product Post</a:t>
            </a:r>
            <a:endParaRPr lang="en-US" dirty="0">
              <a:solidFill>
                <a:schemeClr val="tx1"/>
              </a:solidFill>
              <a:latin typeface="Segoe UI" panose="020B0502040204020203" pitchFamily="34" charset="0"/>
              <a:cs typeface="Segoe UI" panose="020B0502040204020203" pitchFamily="34" charset="0"/>
            </a:endParaRPr>
          </a:p>
        </p:txBody>
      </p:sp>
      <p:sp>
        <p:nvSpPr>
          <p:cNvPr id="41" name="Rounded Rectangle 40"/>
          <p:cNvSpPr/>
          <p:nvPr/>
        </p:nvSpPr>
        <p:spPr>
          <a:xfrm>
            <a:off x="6551032" y="6284050"/>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Informative Post</a:t>
            </a:r>
            <a:endParaRPr lang="en-US" dirty="0">
              <a:solidFill>
                <a:schemeClr val="tx1"/>
              </a:solidFill>
              <a:latin typeface="Segoe UI" panose="020B0502040204020203" pitchFamily="34" charset="0"/>
              <a:cs typeface="Segoe UI" panose="020B0502040204020203" pitchFamily="34" charset="0"/>
            </a:endParaRPr>
          </a:p>
        </p:txBody>
      </p:sp>
      <p:sp>
        <p:nvSpPr>
          <p:cNvPr id="42" name="Rounded Rectangle 41"/>
          <p:cNvSpPr/>
          <p:nvPr/>
        </p:nvSpPr>
        <p:spPr>
          <a:xfrm>
            <a:off x="10518431" y="6284051"/>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Topical Post</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15445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42</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pic>
        <p:nvPicPr>
          <p:cNvPr id="3" name="Picture 2"/>
          <p:cNvPicPr>
            <a:picLocks noChangeAspect="1"/>
          </p:cNvPicPr>
          <p:nvPr/>
        </p:nvPicPr>
        <p:blipFill>
          <a:blip r:embed="rId11"/>
          <a:stretch>
            <a:fillRect/>
          </a:stretch>
        </p:blipFill>
        <p:spPr>
          <a:xfrm>
            <a:off x="952549" y="1909134"/>
            <a:ext cx="3969073" cy="4430782"/>
          </a:xfrm>
          <a:prstGeom prst="rect">
            <a:avLst/>
          </a:prstGeom>
        </p:spPr>
      </p:pic>
      <p:pic>
        <p:nvPicPr>
          <p:cNvPr id="7" name="Picture 6"/>
          <p:cNvPicPr>
            <a:picLocks noChangeAspect="1"/>
          </p:cNvPicPr>
          <p:nvPr/>
        </p:nvPicPr>
        <p:blipFill>
          <a:blip r:embed="rId12"/>
          <a:stretch>
            <a:fillRect/>
          </a:stretch>
        </p:blipFill>
        <p:spPr>
          <a:xfrm>
            <a:off x="5452533" y="1909134"/>
            <a:ext cx="3292469" cy="4444424"/>
          </a:xfrm>
          <a:prstGeom prst="rect">
            <a:avLst/>
          </a:prstGeom>
        </p:spPr>
      </p:pic>
      <p:pic>
        <p:nvPicPr>
          <p:cNvPr id="8" name="Picture 7"/>
          <p:cNvPicPr>
            <a:picLocks noChangeAspect="1"/>
          </p:cNvPicPr>
          <p:nvPr/>
        </p:nvPicPr>
        <p:blipFill>
          <a:blip r:embed="rId13"/>
          <a:stretch>
            <a:fillRect/>
          </a:stretch>
        </p:blipFill>
        <p:spPr>
          <a:xfrm>
            <a:off x="9248503" y="1909184"/>
            <a:ext cx="4503888" cy="4422492"/>
          </a:xfrm>
          <a:prstGeom prst="rect">
            <a:avLst/>
          </a:prstGeom>
        </p:spPr>
      </p:pic>
      <p:sp>
        <p:nvSpPr>
          <p:cNvPr id="37" name="Rounded Rectangle 36"/>
          <p:cNvSpPr/>
          <p:nvPr/>
        </p:nvSpPr>
        <p:spPr>
          <a:xfrm>
            <a:off x="1739475" y="6353558"/>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Placement Post</a:t>
            </a:r>
            <a:endParaRPr lang="en-US" dirty="0">
              <a:solidFill>
                <a:schemeClr val="tx1"/>
              </a:solidFill>
              <a:latin typeface="Segoe UI" panose="020B0502040204020203" pitchFamily="34" charset="0"/>
              <a:cs typeface="Segoe UI" panose="020B0502040204020203" pitchFamily="34" charset="0"/>
            </a:endParaRPr>
          </a:p>
        </p:txBody>
      </p:sp>
      <p:sp>
        <p:nvSpPr>
          <p:cNvPr id="38" name="Rounded Rectangle 37"/>
          <p:cNvSpPr/>
          <p:nvPr/>
        </p:nvSpPr>
        <p:spPr>
          <a:xfrm>
            <a:off x="6108066" y="6382738"/>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Informative Post</a:t>
            </a:r>
            <a:endParaRPr lang="en-US" dirty="0">
              <a:solidFill>
                <a:schemeClr val="tx1"/>
              </a:solidFill>
              <a:latin typeface="Segoe UI" panose="020B0502040204020203" pitchFamily="34" charset="0"/>
              <a:cs typeface="Segoe UI" panose="020B0502040204020203" pitchFamily="34" charset="0"/>
            </a:endParaRPr>
          </a:p>
        </p:txBody>
      </p:sp>
      <p:sp>
        <p:nvSpPr>
          <p:cNvPr id="39" name="Rounded Rectangle 38"/>
          <p:cNvSpPr/>
          <p:nvPr/>
        </p:nvSpPr>
        <p:spPr>
          <a:xfrm>
            <a:off x="10852706" y="6382737"/>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Alumni Post</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179794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43</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r>
                <a:rPr lang="en-US" sz="1400" b="1" dirty="0" smtClean="0">
                  <a:solidFill>
                    <a:schemeClr val="tx1"/>
                  </a:solidFill>
                </a:rPr>
                <a:t> </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pic>
        <p:nvPicPr>
          <p:cNvPr id="4" name="Picture 3"/>
          <p:cNvPicPr>
            <a:picLocks noChangeAspect="1"/>
          </p:cNvPicPr>
          <p:nvPr/>
        </p:nvPicPr>
        <p:blipFill>
          <a:blip r:embed="rId11"/>
          <a:stretch>
            <a:fillRect/>
          </a:stretch>
        </p:blipFill>
        <p:spPr>
          <a:xfrm>
            <a:off x="9781855" y="1972320"/>
            <a:ext cx="3970536" cy="4335825"/>
          </a:xfrm>
          <a:prstGeom prst="rect">
            <a:avLst/>
          </a:prstGeom>
        </p:spPr>
      </p:pic>
      <p:pic>
        <p:nvPicPr>
          <p:cNvPr id="37" name="Picture 36"/>
          <p:cNvPicPr>
            <a:picLocks noChangeAspect="1"/>
          </p:cNvPicPr>
          <p:nvPr/>
        </p:nvPicPr>
        <p:blipFill>
          <a:blip r:embed="rId12"/>
          <a:stretch>
            <a:fillRect/>
          </a:stretch>
        </p:blipFill>
        <p:spPr>
          <a:xfrm>
            <a:off x="5331998" y="1972320"/>
            <a:ext cx="4006890" cy="4330280"/>
          </a:xfrm>
          <a:prstGeom prst="rect">
            <a:avLst/>
          </a:prstGeom>
        </p:spPr>
      </p:pic>
      <p:pic>
        <p:nvPicPr>
          <p:cNvPr id="38" name="Picture 37"/>
          <p:cNvPicPr>
            <a:picLocks noChangeAspect="1"/>
          </p:cNvPicPr>
          <p:nvPr/>
        </p:nvPicPr>
        <p:blipFill>
          <a:blip r:embed="rId13"/>
          <a:stretch>
            <a:fillRect/>
          </a:stretch>
        </p:blipFill>
        <p:spPr>
          <a:xfrm>
            <a:off x="706072" y="1883955"/>
            <a:ext cx="4246689" cy="4381237"/>
          </a:xfrm>
          <a:prstGeom prst="rect">
            <a:avLst/>
          </a:prstGeom>
        </p:spPr>
      </p:pic>
      <p:sp>
        <p:nvSpPr>
          <p:cNvPr id="39" name="Rounded Rectangle 38"/>
          <p:cNvSpPr/>
          <p:nvPr/>
        </p:nvSpPr>
        <p:spPr>
          <a:xfrm>
            <a:off x="1749218" y="6353556"/>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Seminar Post</a:t>
            </a:r>
            <a:endParaRPr lang="en-US" dirty="0">
              <a:solidFill>
                <a:schemeClr val="tx1"/>
              </a:solidFill>
              <a:latin typeface="Segoe UI" panose="020B0502040204020203" pitchFamily="34" charset="0"/>
              <a:cs typeface="Segoe UI" panose="020B0502040204020203" pitchFamily="34" charset="0"/>
            </a:endParaRPr>
          </a:p>
        </p:txBody>
      </p:sp>
      <p:sp>
        <p:nvSpPr>
          <p:cNvPr id="40" name="Rounded Rectangle 39"/>
          <p:cNvSpPr/>
          <p:nvPr/>
        </p:nvSpPr>
        <p:spPr>
          <a:xfrm>
            <a:off x="6369082" y="6353557"/>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rPr>
              <a:t>A</a:t>
            </a:r>
            <a:r>
              <a:rPr lang="en-US" dirty="0" smtClean="0">
                <a:solidFill>
                  <a:schemeClr val="tx1"/>
                </a:solidFill>
                <a:latin typeface="Segoe UI" panose="020B0502040204020203" pitchFamily="34" charset="0"/>
                <a:cs typeface="Segoe UI" panose="020B0502040204020203" pitchFamily="34" charset="0"/>
              </a:rPr>
              <a:t>lumni Post</a:t>
            </a:r>
            <a:endParaRPr lang="en-US" dirty="0">
              <a:solidFill>
                <a:schemeClr val="tx1"/>
              </a:solidFill>
              <a:latin typeface="Segoe UI" panose="020B0502040204020203" pitchFamily="34" charset="0"/>
              <a:cs typeface="Segoe UI" panose="020B0502040204020203" pitchFamily="34" charset="0"/>
            </a:endParaRPr>
          </a:p>
        </p:txBody>
      </p:sp>
      <p:sp>
        <p:nvSpPr>
          <p:cNvPr id="41" name="Rounded Rectangle 40"/>
          <p:cNvSpPr/>
          <p:nvPr/>
        </p:nvSpPr>
        <p:spPr>
          <a:xfrm>
            <a:off x="10790126" y="6361202"/>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Placement Post</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15008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a:t>
            </a:r>
            <a:r>
              <a:rPr lang="en-US" sz="2000" b="1" dirty="0"/>
              <a:t>4</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sp>
        <p:nvSpPr>
          <p:cNvPr id="39" name="Rounded Rectangle 38"/>
          <p:cNvSpPr/>
          <p:nvPr/>
        </p:nvSpPr>
        <p:spPr>
          <a:xfrm>
            <a:off x="1733302" y="6353558"/>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Industrial Post</a:t>
            </a:r>
            <a:endParaRPr lang="en-US" dirty="0">
              <a:solidFill>
                <a:schemeClr val="tx1"/>
              </a:solidFill>
              <a:latin typeface="Segoe UI" panose="020B0502040204020203" pitchFamily="34" charset="0"/>
              <a:cs typeface="Segoe UI" panose="020B0502040204020203" pitchFamily="34" charset="0"/>
            </a:endParaRPr>
          </a:p>
        </p:txBody>
      </p:sp>
      <p:sp>
        <p:nvSpPr>
          <p:cNvPr id="40" name="Rounded Rectangle 39"/>
          <p:cNvSpPr/>
          <p:nvPr/>
        </p:nvSpPr>
        <p:spPr>
          <a:xfrm>
            <a:off x="6369082" y="6353557"/>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Industrial Post</a:t>
            </a:r>
            <a:endParaRPr lang="en-US" dirty="0">
              <a:solidFill>
                <a:schemeClr val="tx1"/>
              </a:solidFill>
              <a:latin typeface="Segoe UI" panose="020B0502040204020203" pitchFamily="34" charset="0"/>
              <a:cs typeface="Segoe UI" panose="020B0502040204020203" pitchFamily="34" charset="0"/>
            </a:endParaRPr>
          </a:p>
        </p:txBody>
      </p:sp>
      <p:sp>
        <p:nvSpPr>
          <p:cNvPr id="41" name="Rounded Rectangle 40"/>
          <p:cNvSpPr/>
          <p:nvPr/>
        </p:nvSpPr>
        <p:spPr>
          <a:xfrm>
            <a:off x="9783788" y="6353556"/>
            <a:ext cx="3161211"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 Faculty Recognition Post</a:t>
            </a:r>
            <a:endParaRPr lang="en-US" dirty="0">
              <a:solidFill>
                <a:schemeClr val="tx1"/>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11"/>
          <a:stretch>
            <a:fillRect/>
          </a:stretch>
        </p:blipFill>
        <p:spPr>
          <a:xfrm>
            <a:off x="5011632" y="2011578"/>
            <a:ext cx="4020512" cy="4236755"/>
          </a:xfrm>
          <a:prstGeom prst="rect">
            <a:avLst/>
          </a:prstGeom>
        </p:spPr>
      </p:pic>
      <p:pic>
        <p:nvPicPr>
          <p:cNvPr id="7" name="Picture 6"/>
          <p:cNvPicPr>
            <a:picLocks noChangeAspect="1"/>
          </p:cNvPicPr>
          <p:nvPr/>
        </p:nvPicPr>
        <p:blipFill>
          <a:blip r:embed="rId12"/>
          <a:stretch>
            <a:fillRect/>
          </a:stretch>
        </p:blipFill>
        <p:spPr>
          <a:xfrm>
            <a:off x="706071" y="2074189"/>
            <a:ext cx="3816795" cy="4174144"/>
          </a:xfrm>
          <a:prstGeom prst="rect">
            <a:avLst/>
          </a:prstGeom>
        </p:spPr>
      </p:pic>
      <p:pic>
        <p:nvPicPr>
          <p:cNvPr id="36" name="Picture 35"/>
          <p:cNvPicPr>
            <a:picLocks noChangeAspect="1"/>
          </p:cNvPicPr>
          <p:nvPr/>
        </p:nvPicPr>
        <p:blipFill>
          <a:blip r:embed="rId13"/>
          <a:stretch>
            <a:fillRect/>
          </a:stretch>
        </p:blipFill>
        <p:spPr>
          <a:xfrm>
            <a:off x="9783788" y="1798365"/>
            <a:ext cx="3558396" cy="4449968"/>
          </a:xfrm>
          <a:prstGeom prst="rect">
            <a:avLst/>
          </a:prstGeom>
        </p:spPr>
      </p:pic>
    </p:spTree>
    <p:extLst>
      <p:ext uri="{BB962C8B-B14F-4D97-AF65-F5344CB8AC3E}">
        <p14:creationId xmlns:p14="http://schemas.microsoft.com/office/powerpoint/2010/main" val="37613937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45</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pic>
        <p:nvPicPr>
          <p:cNvPr id="36" name="Picture 35"/>
          <p:cNvPicPr>
            <a:picLocks noChangeAspect="1"/>
          </p:cNvPicPr>
          <p:nvPr/>
        </p:nvPicPr>
        <p:blipFill>
          <a:blip r:embed="rId11"/>
          <a:stretch>
            <a:fillRect/>
          </a:stretch>
        </p:blipFill>
        <p:spPr>
          <a:xfrm>
            <a:off x="706072" y="2075354"/>
            <a:ext cx="4163794" cy="3856901"/>
          </a:xfrm>
          <a:prstGeom prst="rect">
            <a:avLst/>
          </a:prstGeom>
        </p:spPr>
      </p:pic>
      <p:pic>
        <p:nvPicPr>
          <p:cNvPr id="37" name="Picture 36"/>
          <p:cNvPicPr>
            <a:picLocks noChangeAspect="1"/>
          </p:cNvPicPr>
          <p:nvPr/>
        </p:nvPicPr>
        <p:blipFill>
          <a:blip r:embed="rId12"/>
          <a:stretch>
            <a:fillRect/>
          </a:stretch>
        </p:blipFill>
        <p:spPr>
          <a:xfrm>
            <a:off x="5156324" y="2075354"/>
            <a:ext cx="3695892" cy="3856901"/>
          </a:xfrm>
          <a:prstGeom prst="rect">
            <a:avLst/>
          </a:prstGeom>
        </p:spPr>
      </p:pic>
      <p:sp>
        <p:nvSpPr>
          <p:cNvPr id="41" name="Rounded Rectangle 40"/>
          <p:cNvSpPr/>
          <p:nvPr/>
        </p:nvSpPr>
        <p:spPr>
          <a:xfrm>
            <a:off x="1810972" y="6130370"/>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Cultural Post</a:t>
            </a:r>
            <a:endParaRPr lang="en-US" dirty="0">
              <a:solidFill>
                <a:schemeClr val="tx1"/>
              </a:solidFill>
              <a:latin typeface="Segoe UI" panose="020B0502040204020203" pitchFamily="34" charset="0"/>
              <a:cs typeface="Segoe UI" panose="020B0502040204020203" pitchFamily="34" charset="0"/>
            </a:endParaRPr>
          </a:p>
        </p:txBody>
      </p:sp>
      <p:sp>
        <p:nvSpPr>
          <p:cNvPr id="42" name="Rounded Rectangle 41"/>
          <p:cNvSpPr/>
          <p:nvPr/>
        </p:nvSpPr>
        <p:spPr>
          <a:xfrm>
            <a:off x="9313622" y="6003697"/>
            <a:ext cx="3939788" cy="573048"/>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hlinkClick r:id="rId13"/>
              </a:rPr>
              <a:t>https://www.facebook.com/NdimBBA/videos/1537235056359507</a:t>
            </a:r>
            <a:r>
              <a:rPr lang="en-US" dirty="0" smtClean="0">
                <a:solidFill>
                  <a:schemeClr val="tx1"/>
                </a:solidFill>
                <a:latin typeface="Segoe UI" panose="020B0502040204020203" pitchFamily="34" charset="0"/>
                <a:cs typeface="Segoe UI" panose="020B0502040204020203" pitchFamily="34" charset="0"/>
                <a:hlinkClick r:id="rId13"/>
              </a:rPr>
              <a:t>/</a:t>
            </a:r>
            <a:endParaRPr lang="en-US" dirty="0" smtClean="0">
              <a:solidFill>
                <a:schemeClr val="tx1"/>
              </a:solidFill>
              <a:latin typeface="Segoe UI" panose="020B0502040204020203" pitchFamily="34" charset="0"/>
              <a:cs typeface="Segoe UI" panose="020B0502040204020203" pitchFamily="34" charset="0"/>
            </a:endParaRPr>
          </a:p>
        </p:txBody>
      </p:sp>
      <p:pic>
        <p:nvPicPr>
          <p:cNvPr id="40" name="Picture 39"/>
          <p:cNvPicPr>
            <a:picLocks noChangeAspect="1"/>
          </p:cNvPicPr>
          <p:nvPr/>
        </p:nvPicPr>
        <p:blipFill>
          <a:blip r:embed="rId14"/>
          <a:stretch>
            <a:fillRect/>
          </a:stretch>
        </p:blipFill>
        <p:spPr>
          <a:xfrm>
            <a:off x="9313622" y="2072629"/>
            <a:ext cx="4543957" cy="3859626"/>
          </a:xfrm>
          <a:prstGeom prst="rect">
            <a:avLst/>
          </a:prstGeom>
        </p:spPr>
      </p:pic>
      <p:sp>
        <p:nvSpPr>
          <p:cNvPr id="44" name="Rounded Rectangle 43"/>
          <p:cNvSpPr/>
          <p:nvPr/>
        </p:nvSpPr>
        <p:spPr>
          <a:xfrm>
            <a:off x="6027273" y="6130369"/>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 Cultural Post</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021884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46</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TIPS</a:t>
            </a:r>
            <a:endParaRPr lang="en-US" sz="3200" b="1" dirty="0">
              <a:latin typeface="Arial Rounded MT Bold" panose="020F0704030504030204" pitchFamily="34" charset="0"/>
            </a:endParaRPr>
          </a:p>
        </p:txBody>
      </p:sp>
      <p:pic>
        <p:nvPicPr>
          <p:cNvPr id="3" name="Picture 2"/>
          <p:cNvPicPr>
            <a:picLocks noChangeAspect="1"/>
          </p:cNvPicPr>
          <p:nvPr/>
        </p:nvPicPr>
        <p:blipFill>
          <a:blip r:embed="rId11"/>
          <a:stretch>
            <a:fillRect/>
          </a:stretch>
        </p:blipFill>
        <p:spPr>
          <a:xfrm>
            <a:off x="5623151" y="2137389"/>
            <a:ext cx="3578983" cy="4037093"/>
          </a:xfrm>
          <a:prstGeom prst="rect">
            <a:avLst/>
          </a:prstGeom>
        </p:spPr>
      </p:pic>
      <p:pic>
        <p:nvPicPr>
          <p:cNvPr id="4" name="Picture 3"/>
          <p:cNvPicPr>
            <a:picLocks noChangeAspect="1"/>
          </p:cNvPicPr>
          <p:nvPr/>
        </p:nvPicPr>
        <p:blipFill>
          <a:blip r:embed="rId12"/>
          <a:stretch>
            <a:fillRect/>
          </a:stretch>
        </p:blipFill>
        <p:spPr>
          <a:xfrm>
            <a:off x="9367383" y="2137389"/>
            <a:ext cx="4810125" cy="1838325"/>
          </a:xfrm>
          <a:prstGeom prst="rect">
            <a:avLst/>
          </a:prstGeom>
        </p:spPr>
      </p:pic>
      <p:pic>
        <p:nvPicPr>
          <p:cNvPr id="8" name="Picture 7"/>
          <p:cNvPicPr>
            <a:picLocks noChangeAspect="1"/>
          </p:cNvPicPr>
          <p:nvPr/>
        </p:nvPicPr>
        <p:blipFill>
          <a:blip r:embed="rId13"/>
          <a:stretch>
            <a:fillRect/>
          </a:stretch>
        </p:blipFill>
        <p:spPr>
          <a:xfrm>
            <a:off x="638252" y="2137389"/>
            <a:ext cx="4819650" cy="3638550"/>
          </a:xfrm>
          <a:prstGeom prst="rect">
            <a:avLst/>
          </a:prstGeom>
        </p:spPr>
      </p:pic>
      <p:sp>
        <p:nvSpPr>
          <p:cNvPr id="37" name="Rounded Rectangle 36"/>
          <p:cNvSpPr/>
          <p:nvPr/>
        </p:nvSpPr>
        <p:spPr>
          <a:xfrm>
            <a:off x="1885455" y="5873101"/>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 Seminar Post</a:t>
            </a:r>
            <a:endParaRPr lang="en-US" dirty="0">
              <a:solidFill>
                <a:schemeClr val="tx1"/>
              </a:solidFill>
              <a:latin typeface="Segoe UI" panose="020B0502040204020203" pitchFamily="34" charset="0"/>
              <a:cs typeface="Segoe UI" panose="020B0502040204020203" pitchFamily="34" charset="0"/>
            </a:endParaRPr>
          </a:p>
        </p:txBody>
      </p:sp>
      <p:sp>
        <p:nvSpPr>
          <p:cNvPr id="38" name="Rounded Rectangle 37"/>
          <p:cNvSpPr/>
          <p:nvPr/>
        </p:nvSpPr>
        <p:spPr>
          <a:xfrm>
            <a:off x="6369082" y="6319476"/>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 Cultural Post</a:t>
            </a:r>
            <a:endParaRPr lang="en-US" dirty="0">
              <a:solidFill>
                <a:schemeClr val="tx1"/>
              </a:solidFill>
              <a:latin typeface="Segoe UI" panose="020B0502040204020203" pitchFamily="34" charset="0"/>
              <a:cs typeface="Segoe UI" panose="020B0502040204020203" pitchFamily="34" charset="0"/>
            </a:endParaRPr>
          </a:p>
        </p:txBody>
      </p:sp>
      <p:sp>
        <p:nvSpPr>
          <p:cNvPr id="39" name="Rounded Rectangle 38"/>
          <p:cNvSpPr/>
          <p:nvPr/>
        </p:nvSpPr>
        <p:spPr>
          <a:xfrm>
            <a:off x="10852706" y="4098865"/>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Informative Post</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382115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47</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TIPS</a:t>
            </a:r>
            <a:endParaRPr lang="en-US" sz="3200" b="1" dirty="0">
              <a:latin typeface="Arial Rounded MT Bold" panose="020F0704030504030204" pitchFamily="34" charset="0"/>
            </a:endParaRPr>
          </a:p>
        </p:txBody>
      </p:sp>
      <p:pic>
        <p:nvPicPr>
          <p:cNvPr id="3" name="Picture 2"/>
          <p:cNvPicPr>
            <a:picLocks noChangeAspect="1"/>
          </p:cNvPicPr>
          <p:nvPr/>
        </p:nvPicPr>
        <p:blipFill>
          <a:blip r:embed="rId11"/>
          <a:stretch>
            <a:fillRect/>
          </a:stretch>
        </p:blipFill>
        <p:spPr>
          <a:xfrm>
            <a:off x="5011632" y="1961310"/>
            <a:ext cx="4201120" cy="4352058"/>
          </a:xfrm>
          <a:prstGeom prst="rect">
            <a:avLst/>
          </a:prstGeom>
        </p:spPr>
      </p:pic>
      <p:pic>
        <p:nvPicPr>
          <p:cNvPr id="7" name="Picture 6"/>
          <p:cNvPicPr>
            <a:picLocks noChangeAspect="1"/>
          </p:cNvPicPr>
          <p:nvPr/>
        </p:nvPicPr>
        <p:blipFill>
          <a:blip r:embed="rId12"/>
          <a:stretch>
            <a:fillRect/>
          </a:stretch>
        </p:blipFill>
        <p:spPr>
          <a:xfrm>
            <a:off x="706072" y="1961310"/>
            <a:ext cx="3962702" cy="4357424"/>
          </a:xfrm>
          <a:prstGeom prst="rect">
            <a:avLst/>
          </a:prstGeom>
        </p:spPr>
      </p:pic>
      <p:pic>
        <p:nvPicPr>
          <p:cNvPr id="8" name="Picture 7"/>
          <p:cNvPicPr>
            <a:picLocks noChangeAspect="1"/>
          </p:cNvPicPr>
          <p:nvPr/>
        </p:nvPicPr>
        <p:blipFill>
          <a:blip r:embed="rId13"/>
          <a:stretch>
            <a:fillRect/>
          </a:stretch>
        </p:blipFill>
        <p:spPr>
          <a:xfrm>
            <a:off x="9671718" y="2027873"/>
            <a:ext cx="4567809" cy="3917844"/>
          </a:xfrm>
          <a:prstGeom prst="rect">
            <a:avLst/>
          </a:prstGeom>
        </p:spPr>
      </p:pic>
      <p:sp>
        <p:nvSpPr>
          <p:cNvPr id="37" name="Rounded Rectangle 36"/>
          <p:cNvSpPr/>
          <p:nvPr/>
        </p:nvSpPr>
        <p:spPr>
          <a:xfrm>
            <a:off x="1739475" y="6368848"/>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 Topical Post</a:t>
            </a:r>
            <a:endParaRPr lang="en-US" dirty="0">
              <a:solidFill>
                <a:schemeClr val="tx1"/>
              </a:solidFill>
              <a:latin typeface="Segoe UI" panose="020B0502040204020203" pitchFamily="34" charset="0"/>
              <a:cs typeface="Segoe UI" panose="020B0502040204020203" pitchFamily="34" charset="0"/>
            </a:endParaRPr>
          </a:p>
        </p:txBody>
      </p:sp>
      <p:sp>
        <p:nvSpPr>
          <p:cNvPr id="38" name="Rounded Rectangle 37"/>
          <p:cNvSpPr/>
          <p:nvPr/>
        </p:nvSpPr>
        <p:spPr>
          <a:xfrm>
            <a:off x="10852706" y="6024865"/>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Placement</a:t>
            </a:r>
            <a:r>
              <a:rPr lang="en-US" dirty="0" smtClean="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Post</a:t>
            </a:r>
            <a:endParaRPr lang="en-US" dirty="0">
              <a:solidFill>
                <a:schemeClr val="tx1"/>
              </a:solidFill>
              <a:latin typeface="Segoe UI" panose="020B0502040204020203" pitchFamily="34" charset="0"/>
              <a:cs typeface="Segoe UI" panose="020B0502040204020203" pitchFamily="34" charset="0"/>
            </a:endParaRPr>
          </a:p>
        </p:txBody>
      </p:sp>
      <p:sp>
        <p:nvSpPr>
          <p:cNvPr id="39" name="Rounded Rectangle 38"/>
          <p:cNvSpPr/>
          <p:nvPr/>
        </p:nvSpPr>
        <p:spPr>
          <a:xfrm>
            <a:off x="6369082" y="6368848"/>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Cultural Post</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408934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48</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TIPS</a:t>
            </a:r>
            <a:endParaRPr lang="en-US" sz="3200" b="1" dirty="0">
              <a:latin typeface="Arial Rounded MT Bold" panose="020F0704030504030204" pitchFamily="34" charset="0"/>
            </a:endParaRPr>
          </a:p>
        </p:txBody>
      </p:sp>
      <p:pic>
        <p:nvPicPr>
          <p:cNvPr id="8" name="Picture 7"/>
          <p:cNvPicPr>
            <a:picLocks noChangeAspect="1"/>
          </p:cNvPicPr>
          <p:nvPr/>
        </p:nvPicPr>
        <p:blipFill>
          <a:blip r:embed="rId11"/>
          <a:stretch>
            <a:fillRect/>
          </a:stretch>
        </p:blipFill>
        <p:spPr>
          <a:xfrm>
            <a:off x="5072991" y="1881096"/>
            <a:ext cx="3742300" cy="4222274"/>
          </a:xfrm>
          <a:prstGeom prst="rect">
            <a:avLst/>
          </a:prstGeom>
        </p:spPr>
      </p:pic>
      <p:pic>
        <p:nvPicPr>
          <p:cNvPr id="37" name="Picture 36"/>
          <p:cNvPicPr>
            <a:picLocks noChangeAspect="1"/>
          </p:cNvPicPr>
          <p:nvPr/>
        </p:nvPicPr>
        <p:blipFill>
          <a:blip r:embed="rId12"/>
          <a:stretch>
            <a:fillRect/>
          </a:stretch>
        </p:blipFill>
        <p:spPr>
          <a:xfrm>
            <a:off x="9264296" y="1881096"/>
            <a:ext cx="4829175" cy="1219200"/>
          </a:xfrm>
          <a:prstGeom prst="rect">
            <a:avLst/>
          </a:prstGeom>
        </p:spPr>
      </p:pic>
      <p:pic>
        <p:nvPicPr>
          <p:cNvPr id="39" name="Picture 38"/>
          <p:cNvPicPr>
            <a:picLocks noChangeAspect="1"/>
          </p:cNvPicPr>
          <p:nvPr/>
        </p:nvPicPr>
        <p:blipFill>
          <a:blip r:embed="rId13"/>
          <a:stretch>
            <a:fillRect/>
          </a:stretch>
        </p:blipFill>
        <p:spPr>
          <a:xfrm>
            <a:off x="811277" y="1881096"/>
            <a:ext cx="3856444" cy="4222273"/>
          </a:xfrm>
          <a:prstGeom prst="rect">
            <a:avLst/>
          </a:prstGeom>
        </p:spPr>
      </p:pic>
      <p:sp>
        <p:nvSpPr>
          <p:cNvPr id="40" name="Rounded Rectangle 39"/>
          <p:cNvSpPr/>
          <p:nvPr/>
        </p:nvSpPr>
        <p:spPr>
          <a:xfrm>
            <a:off x="1739475" y="6227731"/>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 Industrial Post</a:t>
            </a:r>
            <a:endParaRPr lang="en-US" dirty="0">
              <a:solidFill>
                <a:schemeClr val="tx1"/>
              </a:solidFill>
              <a:latin typeface="Segoe UI" panose="020B0502040204020203" pitchFamily="34" charset="0"/>
              <a:cs typeface="Segoe UI" panose="020B0502040204020203" pitchFamily="34" charset="0"/>
            </a:endParaRPr>
          </a:p>
        </p:txBody>
      </p:sp>
      <p:sp>
        <p:nvSpPr>
          <p:cNvPr id="41" name="Rounded Rectangle 40"/>
          <p:cNvSpPr/>
          <p:nvPr/>
        </p:nvSpPr>
        <p:spPr>
          <a:xfrm>
            <a:off x="10852706" y="3205812"/>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Placement</a:t>
            </a:r>
            <a:r>
              <a:rPr lang="en-US" dirty="0" smtClean="0">
                <a:solidFill>
                  <a:schemeClr val="tx1"/>
                </a:solidFill>
                <a:latin typeface="Segoe UI" panose="020B0502040204020203" pitchFamily="34" charset="0"/>
                <a:cs typeface="Segoe UI" panose="020B0502040204020203" pitchFamily="34" charset="0"/>
              </a:rPr>
              <a:t> </a:t>
            </a:r>
            <a:r>
              <a:rPr lang="en-US" dirty="0" smtClean="0">
                <a:solidFill>
                  <a:schemeClr val="tx1"/>
                </a:solidFill>
                <a:latin typeface="Segoe UI" panose="020B0502040204020203" pitchFamily="34" charset="0"/>
                <a:cs typeface="Segoe UI" panose="020B0502040204020203" pitchFamily="34" charset="0"/>
              </a:rPr>
              <a:t>Post</a:t>
            </a:r>
            <a:endParaRPr lang="en-US" dirty="0">
              <a:solidFill>
                <a:schemeClr val="tx1"/>
              </a:solidFill>
              <a:latin typeface="Segoe UI" panose="020B0502040204020203" pitchFamily="34" charset="0"/>
              <a:cs typeface="Segoe UI" panose="020B0502040204020203" pitchFamily="34" charset="0"/>
            </a:endParaRPr>
          </a:p>
        </p:txBody>
      </p:sp>
      <p:sp>
        <p:nvSpPr>
          <p:cNvPr id="42" name="Rounded Rectangle 41"/>
          <p:cNvSpPr/>
          <p:nvPr/>
        </p:nvSpPr>
        <p:spPr>
          <a:xfrm>
            <a:off x="5967144" y="6227730"/>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 Industrial Post</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2921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557820" y="6353558"/>
            <a:ext cx="603493"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sp>
        <p:nvSpPr>
          <p:cNvPr id="7" name="Content Placeholder 6"/>
          <p:cNvSpPr>
            <a:spLocks noGrp="1"/>
          </p:cNvSpPr>
          <p:nvPr>
            <p:ph idx="1"/>
          </p:nvPr>
        </p:nvSpPr>
        <p:spPr>
          <a:xfrm>
            <a:off x="933417" y="2137392"/>
            <a:ext cx="12224385" cy="4351338"/>
          </a:xfrm>
        </p:spPr>
        <p:txBody>
          <a:bodyPr>
            <a:normAutofit/>
          </a:bodyPr>
          <a:lstStyle/>
          <a:p>
            <a:pPr algn="just">
              <a:lnSpc>
                <a:spcPct val="100000"/>
              </a:lnSpc>
            </a:pPr>
            <a:r>
              <a:rPr lang="en-US" sz="2000" dirty="0">
                <a:latin typeface="Segoe UI" panose="020B0502040204020203" pitchFamily="34" charset="0"/>
                <a:cs typeface="Segoe UI" panose="020B0502040204020203" pitchFamily="34" charset="0"/>
              </a:rPr>
              <a:t>The study will be conducted by keeping below parameters in the mind: -</a:t>
            </a:r>
          </a:p>
          <a:p>
            <a:pPr marL="0" indent="0" algn="just">
              <a:lnSpc>
                <a:spcPct val="100000"/>
              </a:lnSpc>
              <a:buNone/>
            </a:pPr>
            <a:r>
              <a:rPr lang="en-US" sz="2000" dirty="0">
                <a:latin typeface="Segoe UI" panose="020B0502040204020203" pitchFamily="34" charset="0"/>
                <a:cs typeface="Segoe UI" panose="020B0502040204020203" pitchFamily="34" charset="0"/>
              </a:rPr>
              <a:t>1)- Fan following of the page</a:t>
            </a:r>
          </a:p>
          <a:p>
            <a:pPr marL="0" indent="0" algn="just">
              <a:lnSpc>
                <a:spcPct val="100000"/>
              </a:lnSpc>
              <a:buNone/>
            </a:pPr>
            <a:r>
              <a:rPr lang="en-US" sz="2000" dirty="0">
                <a:latin typeface="Segoe UI" panose="020B0502040204020203" pitchFamily="34" charset="0"/>
                <a:cs typeface="Segoe UI" panose="020B0502040204020203" pitchFamily="34" charset="0"/>
              </a:rPr>
              <a:t>2)- Frequency of content</a:t>
            </a:r>
          </a:p>
          <a:p>
            <a:pPr marL="0" indent="0" algn="just">
              <a:lnSpc>
                <a:spcPct val="100000"/>
              </a:lnSpc>
              <a:buNone/>
            </a:pPr>
            <a:r>
              <a:rPr lang="en-US" sz="2000" dirty="0">
                <a:latin typeface="Segoe UI" panose="020B0502040204020203" pitchFamily="34" charset="0"/>
                <a:cs typeface="Segoe UI" panose="020B0502040204020203" pitchFamily="34" charset="0"/>
              </a:rPr>
              <a:t>3)- Content Mix</a:t>
            </a:r>
          </a:p>
          <a:p>
            <a:pPr marL="0" indent="0" algn="just">
              <a:lnSpc>
                <a:spcPct val="100000"/>
              </a:lnSpc>
              <a:buNone/>
            </a:pPr>
            <a:r>
              <a:rPr lang="en-US" sz="2000" dirty="0">
                <a:latin typeface="Segoe UI" panose="020B0502040204020203" pitchFamily="34" charset="0"/>
                <a:cs typeface="Segoe UI" panose="020B0502040204020203" pitchFamily="34" charset="0"/>
              </a:rPr>
              <a:t>4)- Types of content on each platform: - videos, GIFs, </a:t>
            </a:r>
            <a:r>
              <a:rPr lang="en-US" sz="2000" dirty="0" smtClean="0">
                <a:latin typeface="Segoe UI" panose="020B0502040204020203" pitchFamily="34" charset="0"/>
                <a:cs typeface="Segoe UI" panose="020B0502040204020203" pitchFamily="34" charset="0"/>
              </a:rPr>
              <a:t>Static </a:t>
            </a:r>
            <a:endParaRPr lang="en-US" sz="2000" dirty="0">
              <a:latin typeface="Segoe UI" panose="020B0502040204020203" pitchFamily="34" charset="0"/>
              <a:cs typeface="Segoe UI" panose="020B0502040204020203" pitchFamily="34" charset="0"/>
            </a:endParaRPr>
          </a:p>
          <a:p>
            <a:pPr marL="0" indent="0" algn="just">
              <a:lnSpc>
                <a:spcPct val="100000"/>
              </a:lnSpc>
              <a:buNone/>
            </a:pPr>
            <a:endParaRPr lang="en-US" sz="2000" dirty="0" smtClean="0">
              <a:latin typeface="Segoe UI" panose="020B0502040204020203" pitchFamily="34" charset="0"/>
              <a:cs typeface="Segoe UI" panose="020B0502040204020203" pitchFamily="34" charset="0"/>
            </a:endParaRPr>
          </a:p>
        </p:txBody>
      </p:sp>
      <p:cxnSp>
        <p:nvCxnSpPr>
          <p:cNvPr id="36" name="Straight Connector 35">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37" name="TextBox 36"/>
          <p:cNvSpPr txBox="1"/>
          <p:nvPr/>
        </p:nvSpPr>
        <p:spPr>
          <a:xfrm>
            <a:off x="811276" y="1171959"/>
            <a:ext cx="4466117" cy="584775"/>
          </a:xfrm>
          <a:prstGeom prst="rect">
            <a:avLst/>
          </a:prstGeom>
          <a:noFill/>
        </p:spPr>
        <p:txBody>
          <a:bodyPr wrap="square" rtlCol="0">
            <a:spAutoFit/>
          </a:bodyPr>
          <a:lstStyle/>
          <a:p>
            <a:r>
              <a:rPr lang="en-US" sz="3200" b="1" dirty="0" smtClean="0">
                <a:latin typeface="Arial Rounded MT Bold" panose="020F0704030504030204" pitchFamily="34" charset="0"/>
              </a:rPr>
              <a:t>Approach Continue… </a:t>
            </a:r>
            <a:endParaRPr lang="en-US" sz="3200" b="1" dirty="0">
              <a:latin typeface="Arial Rounded MT Bold" panose="020F0704030504030204" pitchFamily="34" charset="0"/>
            </a:endParaRPr>
          </a:p>
        </p:txBody>
      </p:sp>
    </p:spTree>
    <p:extLst>
      <p:ext uri="{BB962C8B-B14F-4D97-AF65-F5344CB8AC3E}">
        <p14:creationId xmlns:p14="http://schemas.microsoft.com/office/powerpoint/2010/main" val="31840717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49</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46412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TIPS</a:t>
            </a:r>
            <a:endParaRPr lang="en-US" sz="3200" b="1" dirty="0">
              <a:latin typeface="Arial Rounded MT Bold" panose="020F0704030504030204" pitchFamily="34" charset="0"/>
            </a:endParaRPr>
          </a:p>
        </p:txBody>
      </p:sp>
      <p:pic>
        <p:nvPicPr>
          <p:cNvPr id="37" name="Picture 36"/>
          <p:cNvPicPr>
            <a:picLocks noChangeAspect="1"/>
          </p:cNvPicPr>
          <p:nvPr/>
        </p:nvPicPr>
        <p:blipFill>
          <a:blip r:embed="rId11"/>
          <a:stretch>
            <a:fillRect/>
          </a:stretch>
        </p:blipFill>
        <p:spPr>
          <a:xfrm>
            <a:off x="672535" y="1950201"/>
            <a:ext cx="4101645" cy="4403357"/>
          </a:xfrm>
          <a:prstGeom prst="rect">
            <a:avLst/>
          </a:prstGeom>
        </p:spPr>
      </p:pic>
      <p:pic>
        <p:nvPicPr>
          <p:cNvPr id="38" name="Picture 37"/>
          <p:cNvPicPr>
            <a:picLocks noChangeAspect="1"/>
          </p:cNvPicPr>
          <p:nvPr/>
        </p:nvPicPr>
        <p:blipFill>
          <a:blip r:embed="rId12"/>
          <a:stretch>
            <a:fillRect/>
          </a:stretch>
        </p:blipFill>
        <p:spPr>
          <a:xfrm>
            <a:off x="5232047" y="1950201"/>
            <a:ext cx="3889891" cy="4403357"/>
          </a:xfrm>
          <a:prstGeom prst="rect">
            <a:avLst/>
          </a:prstGeom>
        </p:spPr>
      </p:pic>
      <p:pic>
        <p:nvPicPr>
          <p:cNvPr id="39" name="Picture 38"/>
          <p:cNvPicPr>
            <a:picLocks noChangeAspect="1"/>
          </p:cNvPicPr>
          <p:nvPr/>
        </p:nvPicPr>
        <p:blipFill>
          <a:blip r:embed="rId13"/>
          <a:stretch>
            <a:fillRect/>
          </a:stretch>
        </p:blipFill>
        <p:spPr>
          <a:xfrm>
            <a:off x="9392587" y="1950201"/>
            <a:ext cx="4781550" cy="3333750"/>
          </a:xfrm>
          <a:prstGeom prst="rect">
            <a:avLst/>
          </a:prstGeom>
        </p:spPr>
      </p:pic>
      <p:sp>
        <p:nvSpPr>
          <p:cNvPr id="40" name="Rounded Rectangle 39"/>
          <p:cNvSpPr/>
          <p:nvPr/>
        </p:nvSpPr>
        <p:spPr>
          <a:xfrm>
            <a:off x="1746360" y="6368848"/>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 Topical Post</a:t>
            </a:r>
            <a:endParaRPr lang="en-US" dirty="0">
              <a:solidFill>
                <a:schemeClr val="tx1"/>
              </a:solidFill>
              <a:latin typeface="Segoe UI" panose="020B0502040204020203" pitchFamily="34" charset="0"/>
              <a:cs typeface="Segoe UI" panose="020B0502040204020203" pitchFamily="34" charset="0"/>
            </a:endParaRPr>
          </a:p>
        </p:txBody>
      </p:sp>
      <p:sp>
        <p:nvSpPr>
          <p:cNvPr id="41" name="Rounded Rectangle 40"/>
          <p:cNvSpPr/>
          <p:nvPr/>
        </p:nvSpPr>
        <p:spPr>
          <a:xfrm>
            <a:off x="6014563" y="6368848"/>
            <a:ext cx="2324858"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 In-college Activities</a:t>
            </a:r>
            <a:endParaRPr lang="en-US" dirty="0">
              <a:solidFill>
                <a:schemeClr val="tx1"/>
              </a:solidFill>
              <a:latin typeface="Segoe UI" panose="020B0502040204020203" pitchFamily="34" charset="0"/>
              <a:cs typeface="Segoe UI" panose="020B0502040204020203" pitchFamily="34" charset="0"/>
            </a:endParaRPr>
          </a:p>
        </p:txBody>
      </p:sp>
      <p:sp>
        <p:nvSpPr>
          <p:cNvPr id="42" name="Rounded Rectangle 41"/>
          <p:cNvSpPr/>
          <p:nvPr/>
        </p:nvSpPr>
        <p:spPr>
          <a:xfrm>
            <a:off x="10806365" y="5372379"/>
            <a:ext cx="1953994" cy="446375"/>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Video Post</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9257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50</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8972804" cy="584775"/>
          </a:xfrm>
          <a:prstGeom prst="rect">
            <a:avLst/>
          </a:prstGeom>
          <a:noFill/>
        </p:spPr>
        <p:txBody>
          <a:bodyPr wrap="square" rtlCol="0">
            <a:spAutoFit/>
          </a:bodyPr>
          <a:lstStyle/>
          <a:p>
            <a:r>
              <a:rPr lang="en-US" sz="3200" b="1" dirty="0" smtClean="0">
                <a:latin typeface="Arial Rounded MT Bold" panose="020F0704030504030204" pitchFamily="34" charset="0"/>
              </a:rPr>
              <a:t>Summary for the Facebook Page </a:t>
            </a:r>
            <a:r>
              <a:rPr lang="en-US" sz="2400" b="1" dirty="0" smtClean="0">
                <a:latin typeface="Arial Rounded MT Bold" panose="020F0704030504030204" pitchFamily="34" charset="0"/>
              </a:rPr>
              <a:t>(NDIM Vs TIPS)</a:t>
            </a:r>
            <a:endParaRPr lang="en-US" sz="2400" b="1" dirty="0">
              <a:latin typeface="Arial Rounded MT Bold" panose="020F0704030504030204" pitchFamily="34" charset="0"/>
            </a:endParaRPr>
          </a:p>
        </p:txBody>
      </p:sp>
      <p:sp>
        <p:nvSpPr>
          <p:cNvPr id="36" name="Content Placeholder 6"/>
          <p:cNvSpPr txBox="1">
            <a:spLocks/>
          </p:cNvSpPr>
          <p:nvPr/>
        </p:nvSpPr>
        <p:spPr>
          <a:xfrm>
            <a:off x="933417" y="2137392"/>
            <a:ext cx="122243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2000" dirty="0">
                <a:latin typeface="Segoe UI" panose="020B0502040204020203" pitchFamily="34" charset="0"/>
                <a:cs typeface="Segoe UI" panose="020B0502040204020203" pitchFamily="34" charset="0"/>
              </a:rPr>
              <a:t>According to the research TIPS is more active on Facebook page as compare to NDIM.</a:t>
            </a:r>
          </a:p>
          <a:p>
            <a:pPr algn="just">
              <a:lnSpc>
                <a:spcPct val="120000"/>
              </a:lnSpc>
            </a:pPr>
            <a:endParaRPr lang="en-US" sz="2000" dirty="0">
              <a:latin typeface="Segoe UI" panose="020B0502040204020203" pitchFamily="34" charset="0"/>
              <a:cs typeface="Segoe UI" panose="020B0502040204020203" pitchFamily="34" charset="0"/>
            </a:endParaRPr>
          </a:p>
          <a:p>
            <a:pPr algn="just">
              <a:lnSpc>
                <a:spcPct val="120000"/>
              </a:lnSpc>
            </a:pPr>
            <a:r>
              <a:rPr lang="en-US" sz="2000" dirty="0">
                <a:latin typeface="Segoe UI" panose="020B0502040204020203" pitchFamily="34" charset="0"/>
                <a:cs typeface="Segoe UI" panose="020B0502040204020203" pitchFamily="34" charset="0"/>
              </a:rPr>
              <a:t>TIPS is posting a good mix of both image and video post as compare to NDIM. NDIM is also post video but not in good quantity.</a:t>
            </a:r>
          </a:p>
          <a:p>
            <a:pPr algn="just">
              <a:lnSpc>
                <a:spcPct val="120000"/>
              </a:lnSpc>
            </a:pPr>
            <a:endParaRPr lang="en-US" sz="2000" dirty="0">
              <a:latin typeface="Segoe UI" panose="020B0502040204020203" pitchFamily="34" charset="0"/>
              <a:cs typeface="Segoe UI" panose="020B0502040204020203" pitchFamily="34" charset="0"/>
            </a:endParaRPr>
          </a:p>
          <a:p>
            <a:pPr algn="just">
              <a:lnSpc>
                <a:spcPct val="120000"/>
              </a:lnSpc>
            </a:pPr>
            <a:r>
              <a:rPr lang="en-US" sz="2000" dirty="0">
                <a:latin typeface="Segoe UI" panose="020B0502040204020203" pitchFamily="34" charset="0"/>
                <a:cs typeface="Segoe UI" panose="020B0502040204020203" pitchFamily="34" charset="0"/>
              </a:rPr>
              <a:t>TIPS is having more followers on Facebook Page as compare NDIM</a:t>
            </a:r>
            <a:r>
              <a:rPr lang="en-US" sz="2000" dirty="0" smtClean="0">
                <a:latin typeface="Segoe UI" panose="020B0502040204020203" pitchFamily="34" charset="0"/>
                <a:cs typeface="Segoe UI" panose="020B0502040204020203" pitchFamily="34" charset="0"/>
              </a:rPr>
              <a:t>.</a:t>
            </a:r>
          </a:p>
          <a:p>
            <a:pPr algn="just">
              <a:lnSpc>
                <a:spcPct val="120000"/>
              </a:lnSpc>
            </a:pPr>
            <a:endParaRPr lang="en-US" sz="2000" dirty="0">
              <a:latin typeface="Segoe UI" panose="020B0502040204020203" pitchFamily="34" charset="0"/>
              <a:cs typeface="Segoe UI" panose="020B0502040204020203" pitchFamily="34" charset="0"/>
            </a:endParaRPr>
          </a:p>
          <a:p>
            <a:pPr algn="just">
              <a:lnSpc>
                <a:spcPct val="120000"/>
              </a:lnSpc>
            </a:pPr>
            <a:r>
              <a:rPr lang="en-US" sz="2000" dirty="0">
                <a:latin typeface="Segoe UI" panose="020B0502040204020203" pitchFamily="34" charset="0"/>
                <a:cs typeface="Segoe UI" panose="020B0502040204020203" pitchFamily="34" charset="0"/>
              </a:rPr>
              <a:t>NDIM and TIPS are post every activity which is happing in the college like:- (industrial trip, blood donation camp, social cause activity and their respected college fests and many more</a:t>
            </a:r>
            <a:r>
              <a:rPr lang="en-US" sz="2000" dirty="0" smtClean="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a:p>
            <a:pPr marL="0" indent="0" algn="just">
              <a:lnSpc>
                <a:spcPct val="120000"/>
              </a:lnSpc>
              <a:buNone/>
            </a:pP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044070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51</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sp>
        <p:nvSpPr>
          <p:cNvPr id="36" name="Content Placeholder 6"/>
          <p:cNvSpPr txBox="1">
            <a:spLocks/>
          </p:cNvSpPr>
          <p:nvPr/>
        </p:nvSpPr>
        <p:spPr>
          <a:xfrm>
            <a:off x="933417" y="2137392"/>
            <a:ext cx="122243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endParaRPr lang="en-US" sz="2000" dirty="0">
              <a:latin typeface="Segoe UI" panose="020B0502040204020203" pitchFamily="34" charset="0"/>
              <a:cs typeface="Segoe UI" panose="020B0502040204020203" pitchFamily="34" charset="0"/>
            </a:endParaRPr>
          </a:p>
          <a:p>
            <a:pPr algn="just">
              <a:lnSpc>
                <a:spcPct val="120000"/>
              </a:lnSpc>
            </a:pPr>
            <a:r>
              <a:rPr lang="en-US" sz="2000" dirty="0">
                <a:latin typeface="Segoe UI" panose="020B0502040204020203" pitchFamily="34" charset="0"/>
                <a:cs typeface="Segoe UI" panose="020B0502040204020203" pitchFamily="34" charset="0"/>
              </a:rPr>
              <a:t>The general content mix which they are using is brand post, topical post and product post. </a:t>
            </a:r>
          </a:p>
          <a:p>
            <a:pPr algn="just">
              <a:lnSpc>
                <a:spcPct val="120000"/>
              </a:lnSpc>
            </a:pPr>
            <a:endParaRPr lang="en-US" sz="2000" dirty="0">
              <a:latin typeface="Segoe UI" panose="020B0502040204020203" pitchFamily="34" charset="0"/>
              <a:cs typeface="Segoe UI" panose="020B0502040204020203" pitchFamily="34" charset="0"/>
            </a:endParaRPr>
          </a:p>
          <a:p>
            <a:pPr algn="just">
              <a:lnSpc>
                <a:spcPct val="120000"/>
              </a:lnSpc>
            </a:pPr>
            <a:r>
              <a:rPr lang="en-US" sz="2000" dirty="0">
                <a:latin typeface="Segoe UI" panose="020B0502040204020203" pitchFamily="34" charset="0"/>
                <a:cs typeface="Segoe UI" panose="020B0502040204020203" pitchFamily="34" charset="0"/>
              </a:rPr>
              <a:t>Both the colleges give importance to Alumni and post their respective achievements. </a:t>
            </a:r>
            <a:endParaRPr lang="en-US" sz="2000" dirty="0" smtClean="0">
              <a:latin typeface="Segoe UI" panose="020B0502040204020203" pitchFamily="34" charset="0"/>
              <a:cs typeface="Segoe UI" panose="020B0502040204020203" pitchFamily="34" charset="0"/>
            </a:endParaRPr>
          </a:p>
          <a:p>
            <a:pPr algn="just">
              <a:lnSpc>
                <a:spcPct val="120000"/>
              </a:lnSpc>
            </a:pPr>
            <a:endParaRPr lang="en-US" sz="2000" dirty="0">
              <a:latin typeface="Segoe UI" panose="020B0502040204020203" pitchFamily="34" charset="0"/>
              <a:cs typeface="Segoe UI" panose="020B0502040204020203" pitchFamily="34" charset="0"/>
            </a:endParaRPr>
          </a:p>
          <a:p>
            <a:pPr algn="just">
              <a:lnSpc>
                <a:spcPct val="120000"/>
              </a:lnSpc>
            </a:pPr>
            <a:r>
              <a:rPr lang="en-US" sz="2000" dirty="0" smtClean="0">
                <a:latin typeface="Segoe UI" panose="020B0502040204020203" pitchFamily="34" charset="0"/>
                <a:cs typeface="Segoe UI" panose="020B0502040204020203" pitchFamily="34" charset="0"/>
              </a:rPr>
              <a:t>Facebook was launched on 4</a:t>
            </a:r>
            <a:r>
              <a:rPr lang="en-US" sz="2000" baseline="30000" dirty="0" smtClean="0">
                <a:latin typeface="Segoe UI" panose="020B0502040204020203" pitchFamily="34" charset="0"/>
                <a:cs typeface="Segoe UI" panose="020B0502040204020203" pitchFamily="34" charset="0"/>
              </a:rPr>
              <a:t>th</a:t>
            </a:r>
            <a:r>
              <a:rPr lang="en-US" sz="2000" dirty="0" smtClean="0">
                <a:latin typeface="Segoe UI" panose="020B0502040204020203" pitchFamily="34" charset="0"/>
                <a:cs typeface="Segoe UI" panose="020B0502040204020203" pitchFamily="34" charset="0"/>
              </a:rPr>
              <a:t> Feb, 2004 and has 2.27 billion active users.</a:t>
            </a:r>
            <a:endParaRPr lang="en-US" sz="2000" dirty="0">
              <a:latin typeface="Segoe UI" panose="020B0502040204020203" pitchFamily="34" charset="0"/>
              <a:cs typeface="Segoe UI" panose="020B0502040204020203" pitchFamily="34" charset="0"/>
            </a:endParaRPr>
          </a:p>
        </p:txBody>
      </p:sp>
      <p:cxnSp>
        <p:nvCxnSpPr>
          <p:cNvPr id="37" name="Straight Connector 36">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38" name="TextBox 37"/>
          <p:cNvSpPr txBox="1"/>
          <p:nvPr/>
        </p:nvSpPr>
        <p:spPr>
          <a:xfrm>
            <a:off x="811277" y="1171959"/>
            <a:ext cx="8972804" cy="584775"/>
          </a:xfrm>
          <a:prstGeom prst="rect">
            <a:avLst/>
          </a:prstGeom>
          <a:noFill/>
        </p:spPr>
        <p:txBody>
          <a:bodyPr wrap="square" rtlCol="0">
            <a:spAutoFit/>
          </a:bodyPr>
          <a:lstStyle/>
          <a:p>
            <a:r>
              <a:rPr lang="en-US" sz="3200" b="1" dirty="0">
                <a:latin typeface="Arial Rounded MT Bold" panose="020F0704030504030204" pitchFamily="34" charset="0"/>
              </a:rPr>
              <a:t>Summary </a:t>
            </a:r>
            <a:r>
              <a:rPr lang="en-US" sz="3200" b="1" dirty="0" smtClean="0">
                <a:latin typeface="Arial Rounded MT Bold" panose="020F0704030504030204" pitchFamily="34" charset="0"/>
              </a:rPr>
              <a:t>Continues…</a:t>
            </a:r>
            <a:endParaRPr lang="en-US" sz="2400" b="1" dirty="0">
              <a:latin typeface="Arial Rounded MT Bold" panose="020F0704030504030204" pitchFamily="34" charset="0"/>
            </a:endParaRPr>
          </a:p>
        </p:txBody>
      </p:sp>
    </p:spTree>
    <p:extLst>
      <p:ext uri="{BB962C8B-B14F-4D97-AF65-F5344CB8AC3E}">
        <p14:creationId xmlns:p14="http://schemas.microsoft.com/office/powerpoint/2010/main" val="28514518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52</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8998929" cy="584775"/>
          </a:xfrm>
          <a:prstGeom prst="rect">
            <a:avLst/>
          </a:prstGeom>
          <a:noFill/>
        </p:spPr>
        <p:txBody>
          <a:bodyPr wrap="square" rtlCol="0">
            <a:spAutoFit/>
          </a:bodyPr>
          <a:lstStyle/>
          <a:p>
            <a:r>
              <a:rPr lang="en-US" sz="3200" b="1" dirty="0" smtClean="0">
                <a:latin typeface="Arial Rounded MT Bold" panose="020F0704030504030204" pitchFamily="34" charset="0"/>
              </a:rPr>
              <a:t>Suggestions for the Facebook Page to NDIM</a:t>
            </a:r>
            <a:endParaRPr lang="en-US" sz="3200" b="1" dirty="0">
              <a:latin typeface="Arial Rounded MT Bold" panose="020F0704030504030204" pitchFamily="34" charset="0"/>
            </a:endParaRPr>
          </a:p>
        </p:txBody>
      </p:sp>
      <p:sp>
        <p:nvSpPr>
          <p:cNvPr id="37" name="Content Placeholder 6"/>
          <p:cNvSpPr txBox="1">
            <a:spLocks/>
          </p:cNvSpPr>
          <p:nvPr/>
        </p:nvSpPr>
        <p:spPr>
          <a:xfrm>
            <a:off x="933417" y="2137392"/>
            <a:ext cx="12224385"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000" dirty="0">
                <a:latin typeface="Segoe UI" panose="020B0502040204020203" pitchFamily="34" charset="0"/>
                <a:cs typeface="Segoe UI" panose="020B0502040204020203" pitchFamily="34" charset="0"/>
              </a:rPr>
              <a:t>• </a:t>
            </a:r>
            <a:r>
              <a:rPr lang="en-US" sz="2000" dirty="0" smtClean="0">
                <a:latin typeface="Segoe UI" panose="020B0502040204020203" pitchFamily="34" charset="0"/>
                <a:cs typeface="Segoe UI" panose="020B0502040204020203" pitchFamily="34" charset="0"/>
              </a:rPr>
              <a:t>The most important suggestion for Facebook page is to improve the cover </a:t>
            </a:r>
            <a:r>
              <a:rPr lang="en-US" sz="2000" dirty="0" smtClean="0">
                <a:latin typeface="Segoe UI" panose="020B0502040204020203" pitchFamily="34" charset="0"/>
                <a:cs typeface="Segoe UI" panose="020B0502040204020203" pitchFamily="34" charset="0"/>
              </a:rPr>
              <a:t>page. </a:t>
            </a:r>
            <a:r>
              <a:rPr lang="en-US" sz="2000" dirty="0" smtClean="0">
                <a:latin typeface="Segoe UI" panose="020B0502040204020203" pitchFamily="34" charset="0"/>
                <a:cs typeface="Segoe UI" panose="020B0502040204020203" pitchFamily="34" charset="0"/>
              </a:rPr>
              <a:t>They </a:t>
            </a:r>
            <a:r>
              <a:rPr lang="en-US" sz="2000" dirty="0">
                <a:latin typeface="Segoe UI" panose="020B0502040204020203" pitchFamily="34" charset="0"/>
                <a:cs typeface="Segoe UI" panose="020B0502040204020203" pitchFamily="34" charset="0"/>
              </a:rPr>
              <a:t>can show the picture of their building on half of the cover page and information on the rest of the page or they can upload a video of campus tour which will help the college to gain more traction or viewer engagement</a:t>
            </a:r>
            <a:r>
              <a:rPr lang="en-US" sz="2000" dirty="0" smtClean="0">
                <a:latin typeface="Segoe UI" panose="020B0502040204020203" pitchFamily="34" charset="0"/>
                <a:cs typeface="Segoe UI" panose="020B0502040204020203" pitchFamily="34" charset="0"/>
              </a:rPr>
              <a:t>.</a:t>
            </a:r>
          </a:p>
          <a:p>
            <a:pPr marL="0" indent="0" algn="just">
              <a:lnSpc>
                <a:spcPct val="120000"/>
              </a:lnSpc>
              <a:buNone/>
            </a:pPr>
            <a:endParaRPr lang="en-US" sz="2000" dirty="0" smtClean="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Achievement post/ Gist post (College achievement or Alumni Achievement) should be there in every 2 months or 3 months.</a:t>
            </a:r>
          </a:p>
          <a:p>
            <a:pPr marL="0" indent="0" algn="just">
              <a:lnSpc>
                <a:spcPct val="120000"/>
              </a:lnSpc>
              <a:buNone/>
            </a:pPr>
            <a:endParaRPr lang="en-US" sz="2000" dirty="0" smtClean="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As NDIM is doing honors by admiring the “faculty of the week” they should continue </a:t>
            </a:r>
            <a:r>
              <a:rPr lang="en-US" sz="2000" dirty="0" smtClean="0">
                <a:latin typeface="Segoe UI" panose="020B0502040204020203" pitchFamily="34" charset="0"/>
                <a:cs typeface="Segoe UI" panose="020B0502040204020203" pitchFamily="34" charset="0"/>
              </a:rPr>
              <a:t>these </a:t>
            </a:r>
            <a:r>
              <a:rPr lang="en-US" sz="2000" dirty="0">
                <a:latin typeface="Segoe UI" panose="020B0502040204020203" pitchFamily="34" charset="0"/>
                <a:cs typeface="Segoe UI" panose="020B0502040204020203" pitchFamily="34" charset="0"/>
              </a:rPr>
              <a:t>types of the </a:t>
            </a:r>
            <a:r>
              <a:rPr lang="en-US" sz="2000" dirty="0" smtClean="0">
                <a:latin typeface="Segoe UI" panose="020B0502040204020203" pitchFamily="34" charset="0"/>
                <a:cs typeface="Segoe UI" panose="020B0502040204020203" pitchFamily="34" charset="0"/>
              </a:rPr>
              <a:t>posts </a:t>
            </a:r>
            <a:r>
              <a:rPr lang="en-US" sz="2000" dirty="0">
                <a:latin typeface="Segoe UI" panose="020B0502040204020203" pitchFamily="34" charset="0"/>
                <a:cs typeface="Segoe UI" panose="020B0502040204020203" pitchFamily="34" charset="0"/>
              </a:rPr>
              <a:t>as they can bring engagement and these type of post can also help students to understand the college. Also they can post about “student of the week” so that students think they are also important in creating the organization/college</a:t>
            </a:r>
            <a:r>
              <a:rPr lang="en-US" sz="2000" dirty="0" smtClean="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650667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53</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sp>
        <p:nvSpPr>
          <p:cNvPr id="37" name="Content Placeholder 6"/>
          <p:cNvSpPr txBox="1">
            <a:spLocks/>
          </p:cNvSpPr>
          <p:nvPr/>
        </p:nvSpPr>
        <p:spPr>
          <a:xfrm>
            <a:off x="933417" y="2137392"/>
            <a:ext cx="12224385"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000" dirty="0">
                <a:latin typeface="Segoe UI" panose="020B0502040204020203" pitchFamily="34" charset="0"/>
                <a:cs typeface="Segoe UI" panose="020B0502040204020203" pitchFamily="34" charset="0"/>
              </a:rPr>
              <a:t>• NDIM can select days like National Science Day (February 28th), World Theatre Day (for Dramatics society) (March 24th), International Dance Day (for the Dance society) (April 29th), International Literacy Day (September 8th) which are less </a:t>
            </a:r>
            <a:r>
              <a:rPr lang="en-US" sz="2000" dirty="0" smtClean="0">
                <a:latin typeface="Segoe UI" panose="020B0502040204020203" pitchFamily="34" charset="0"/>
                <a:cs typeface="Segoe UI" panose="020B0502040204020203" pitchFamily="34" charset="0"/>
              </a:rPr>
              <a:t>known </a:t>
            </a:r>
            <a:r>
              <a:rPr lang="en-US" sz="2000" dirty="0">
                <a:latin typeface="Segoe UI" panose="020B0502040204020203" pitchFamily="34" charset="0"/>
                <a:cs typeface="Segoe UI" panose="020B0502040204020203" pitchFamily="34" charset="0"/>
              </a:rPr>
              <a:t>in India and promote heavily so as to break the clutter which happens on more topical days like Women Day, Republic Day etc</a:t>
            </a:r>
            <a:r>
              <a:rPr lang="en-US" sz="2000" dirty="0" smtClean="0">
                <a:latin typeface="Segoe UI" panose="020B0502040204020203" pitchFamily="34" charset="0"/>
                <a:cs typeface="Segoe UI" panose="020B0502040204020203" pitchFamily="34" charset="0"/>
              </a:rPr>
              <a:t>.</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The </a:t>
            </a:r>
            <a:r>
              <a:rPr lang="en-US" sz="2000" dirty="0">
                <a:latin typeface="Segoe UI" panose="020B0502040204020203" pitchFamily="34" charset="0"/>
                <a:cs typeface="Segoe UI" panose="020B0502040204020203" pitchFamily="34" charset="0"/>
              </a:rPr>
              <a:t>logo size can be decreased so that all the information can be seen in a proper </a:t>
            </a:r>
            <a:r>
              <a:rPr lang="en-US" sz="2000" dirty="0" smtClean="0">
                <a:latin typeface="Segoe UI" panose="020B0502040204020203" pitchFamily="34" charset="0"/>
                <a:cs typeface="Segoe UI" panose="020B0502040204020203" pitchFamily="34" charset="0"/>
              </a:rPr>
              <a:t>way.</a:t>
            </a:r>
          </a:p>
          <a:p>
            <a:pPr marL="0" indent="0" algn="just">
              <a:lnSpc>
                <a:spcPct val="120000"/>
              </a:lnSpc>
              <a:buNone/>
            </a:pPr>
            <a:r>
              <a:rPr lang="en-US" sz="2000" dirty="0" smtClean="0">
                <a:latin typeface="Segoe UI" panose="020B0502040204020203" pitchFamily="34" charset="0"/>
                <a:cs typeface="Segoe UI" panose="020B0502040204020203" pitchFamily="34" charset="0"/>
              </a:rPr>
              <a:t> </a:t>
            </a:r>
            <a:endParaRPr lang="en-US" sz="2000" dirty="0">
              <a:latin typeface="Segoe UI" panose="020B0502040204020203" pitchFamily="34" charset="0"/>
              <a:cs typeface="Segoe UI" panose="020B0502040204020203" pitchFamily="34" charset="0"/>
            </a:endParaRPr>
          </a:p>
          <a:p>
            <a:pPr marL="0" indent="0" algn="just">
              <a:lnSpc>
                <a:spcPct val="120000"/>
              </a:lnSpc>
              <a:buNone/>
            </a:pPr>
            <a:r>
              <a:rPr lang="en-US" sz="2000" dirty="0">
                <a:latin typeface="Segoe UI" panose="020B0502040204020203" pitchFamily="34" charset="0"/>
                <a:cs typeface="Segoe UI" panose="020B0502040204020203" pitchFamily="34" charset="0"/>
              </a:rPr>
              <a:t>• All society pages of NDIM should be linked with the main Facebook page. So that it will help in increasing engagement and followers both at the same time.</a:t>
            </a:r>
          </a:p>
          <a:p>
            <a:pPr marL="0" indent="0" algn="just">
              <a:lnSpc>
                <a:spcPct val="120000"/>
              </a:lnSpc>
              <a:buNone/>
            </a:pPr>
            <a:endParaRPr lang="en-US" sz="2000" dirty="0" smtClean="0">
              <a:latin typeface="Segoe UI" panose="020B0502040204020203" pitchFamily="34" charset="0"/>
              <a:cs typeface="Segoe UI" panose="020B0502040204020203" pitchFamily="34" charset="0"/>
            </a:endParaRPr>
          </a:p>
          <a:p>
            <a:pPr marL="0" indent="0" algn="just">
              <a:lnSpc>
                <a:spcPct val="120000"/>
              </a:lnSpc>
              <a:buNone/>
            </a:pPr>
            <a:r>
              <a:rPr lang="en-US" sz="2000" dirty="0">
                <a:latin typeface="Segoe UI" panose="020B0502040204020203" pitchFamily="34" charset="0"/>
                <a:cs typeface="Segoe UI" panose="020B0502040204020203" pitchFamily="34" charset="0"/>
              </a:rPr>
              <a:t>• They should also add links to their Instagram page and YouTube page on Facebook</a:t>
            </a:r>
            <a:r>
              <a:rPr lang="en-US" sz="2000" dirty="0" smtClean="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p:txBody>
      </p:sp>
      <p:cxnSp>
        <p:nvCxnSpPr>
          <p:cNvPr id="36" name="Straight Connector 35">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38" name="TextBox 37"/>
          <p:cNvSpPr txBox="1"/>
          <p:nvPr/>
        </p:nvSpPr>
        <p:spPr>
          <a:xfrm>
            <a:off x="811276" y="1171959"/>
            <a:ext cx="5184575" cy="584775"/>
          </a:xfrm>
          <a:prstGeom prst="rect">
            <a:avLst/>
          </a:prstGeom>
          <a:noFill/>
        </p:spPr>
        <p:txBody>
          <a:bodyPr wrap="square" rtlCol="0">
            <a:spAutoFit/>
          </a:bodyPr>
          <a:lstStyle/>
          <a:p>
            <a:r>
              <a:rPr lang="en-US" sz="3200" b="1" dirty="0">
                <a:latin typeface="Arial Rounded MT Bold" panose="020F0704030504030204" pitchFamily="34" charset="0"/>
              </a:rPr>
              <a:t>Suggestions </a:t>
            </a:r>
            <a:r>
              <a:rPr lang="en-US" sz="3200" b="1" dirty="0" smtClean="0">
                <a:latin typeface="Arial Rounded MT Bold" panose="020F0704030504030204" pitchFamily="34" charset="0"/>
              </a:rPr>
              <a:t>Continues…</a:t>
            </a:r>
            <a:endParaRPr lang="en-US" sz="3200" b="1" dirty="0">
              <a:latin typeface="Arial Rounded MT Bold" panose="020F0704030504030204" pitchFamily="34" charset="0"/>
            </a:endParaRPr>
          </a:p>
        </p:txBody>
      </p:sp>
    </p:spTree>
    <p:extLst>
      <p:ext uri="{BB962C8B-B14F-4D97-AF65-F5344CB8AC3E}">
        <p14:creationId xmlns:p14="http://schemas.microsoft.com/office/powerpoint/2010/main" val="20787395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54</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sp>
        <p:nvSpPr>
          <p:cNvPr id="37" name="Content Placeholder 6"/>
          <p:cNvSpPr txBox="1">
            <a:spLocks/>
          </p:cNvSpPr>
          <p:nvPr/>
        </p:nvSpPr>
        <p:spPr>
          <a:xfrm>
            <a:off x="933417" y="2137392"/>
            <a:ext cx="122243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000" dirty="0" smtClean="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The most important post should be pinned to the top. So that it can easily be viewed. </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NDIM Should use hashtag to make posts to increase their reach</a:t>
            </a:r>
            <a:r>
              <a:rPr lang="en-US" sz="2000" dirty="0" smtClean="0">
                <a:latin typeface="Segoe UI" panose="020B0502040204020203" pitchFamily="34" charset="0"/>
                <a:cs typeface="Segoe UI" panose="020B0502040204020203" pitchFamily="34" charset="0"/>
              </a:rPr>
              <a:t>.</a:t>
            </a:r>
          </a:p>
          <a:p>
            <a:pPr marL="0" indent="0" algn="just">
              <a:lnSpc>
                <a:spcPct val="120000"/>
              </a:lnSpc>
              <a:buNone/>
            </a:pPr>
            <a:endParaRPr lang="en-US" sz="2000" dirty="0" smtClean="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They can also use the event tab in the Facebook page so that all the event can be seen on the Facebook page easily.         </a:t>
            </a:r>
            <a:endParaRPr lang="en-US" sz="2000" dirty="0" smtClean="0">
              <a:latin typeface="Segoe UI" panose="020B0502040204020203" pitchFamily="34" charset="0"/>
              <a:cs typeface="Segoe UI" panose="020B0502040204020203" pitchFamily="34" charset="0"/>
            </a:endParaRPr>
          </a:p>
          <a:p>
            <a:pPr marL="0" indent="0" algn="just">
              <a:lnSpc>
                <a:spcPct val="120000"/>
              </a:lnSpc>
              <a:buNone/>
            </a:pPr>
            <a:endParaRPr lang="en-US" sz="2000" dirty="0">
              <a:latin typeface="Segoe UI" panose="020B0502040204020203" pitchFamily="34" charset="0"/>
              <a:cs typeface="Segoe UI" panose="020B0502040204020203" pitchFamily="34" charset="0"/>
            </a:endParaRPr>
          </a:p>
        </p:txBody>
      </p:sp>
      <p:cxnSp>
        <p:nvCxnSpPr>
          <p:cNvPr id="36" name="Straight Connector 35">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38" name="TextBox 37"/>
          <p:cNvSpPr txBox="1"/>
          <p:nvPr/>
        </p:nvSpPr>
        <p:spPr>
          <a:xfrm>
            <a:off x="811276" y="1171959"/>
            <a:ext cx="5262953" cy="584775"/>
          </a:xfrm>
          <a:prstGeom prst="rect">
            <a:avLst/>
          </a:prstGeom>
          <a:noFill/>
        </p:spPr>
        <p:txBody>
          <a:bodyPr wrap="square" rtlCol="0">
            <a:spAutoFit/>
          </a:bodyPr>
          <a:lstStyle/>
          <a:p>
            <a:r>
              <a:rPr lang="en-US" sz="3200" b="1" dirty="0" smtClean="0">
                <a:latin typeface="Arial Rounded MT Bold" panose="020F0704030504030204" pitchFamily="34" charset="0"/>
              </a:rPr>
              <a:t>Suggestions Continues… </a:t>
            </a:r>
            <a:endParaRPr lang="en-US" sz="3200" b="1" dirty="0">
              <a:latin typeface="Arial Rounded MT Bold" panose="020F0704030504030204" pitchFamily="34" charset="0"/>
            </a:endParaRPr>
          </a:p>
        </p:txBody>
      </p:sp>
    </p:spTree>
    <p:extLst>
      <p:ext uri="{BB962C8B-B14F-4D97-AF65-F5344CB8AC3E}">
        <p14:creationId xmlns:p14="http://schemas.microsoft.com/office/powerpoint/2010/main" val="30738450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grpSp>
        <p:nvGrpSpPr>
          <p:cNvPr id="4" name="Group 3"/>
          <p:cNvGrpSpPr/>
          <p:nvPr/>
        </p:nvGrpSpPr>
        <p:grpSpPr>
          <a:xfrm>
            <a:off x="6035440" y="3109046"/>
            <a:ext cx="2301512" cy="639908"/>
            <a:chOff x="706072" y="1171959"/>
            <a:chExt cx="2301512" cy="639908"/>
          </a:xfrm>
        </p:grpSpPr>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2196307" cy="584775"/>
            </a:xfrm>
            <a:prstGeom prst="rect">
              <a:avLst/>
            </a:prstGeom>
            <a:noFill/>
          </p:spPr>
          <p:txBody>
            <a:bodyPr wrap="none" rtlCol="0">
              <a:spAutoFit/>
            </a:bodyPr>
            <a:lstStyle/>
            <a:p>
              <a:r>
                <a:rPr lang="en-US" sz="3200" b="1" dirty="0" smtClean="0">
                  <a:latin typeface="Arial Rounded MT Bold" panose="020F0704030504030204" pitchFamily="34" charset="0"/>
                </a:rPr>
                <a:t>Instagram</a:t>
              </a:r>
              <a:endParaRPr lang="en-US" sz="3200" b="1" dirty="0">
                <a:latin typeface="Arial Rounded MT Bold" panose="020F0704030504030204" pitchFamily="34" charset="0"/>
              </a:endParaRPr>
            </a:p>
          </p:txBody>
        </p:sp>
      </p:grpSp>
      <p:sp>
        <p:nvSpPr>
          <p:cNvPr id="36" name="Oval 3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55</a:t>
            </a:r>
            <a:endParaRPr lang="en-US" sz="2000" b="1" dirty="0"/>
          </a:p>
        </p:txBody>
      </p:sp>
      <p:pic>
        <p:nvPicPr>
          <p:cNvPr id="4098" name="Picture 2" descr="Image result for instagram log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5432" y="3764145"/>
            <a:ext cx="1146731" cy="1145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7624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56</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7"/>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263400"/>
            <a:ext cx="13061478" cy="461665"/>
          </a:xfrm>
          <a:prstGeom prst="rect">
            <a:avLst/>
          </a:prstGeom>
          <a:noFill/>
        </p:spPr>
        <p:txBody>
          <a:bodyPr wrap="square" rtlCol="0">
            <a:spAutoFit/>
          </a:bodyPr>
          <a:lstStyle/>
          <a:p>
            <a:r>
              <a:rPr lang="en-US" sz="2400" b="1" dirty="0">
                <a:latin typeface="Arial Rounded MT Bold" panose="020F0704030504030204" pitchFamily="34" charset="0"/>
              </a:rPr>
              <a:t>Number of monthly active Instagram users from January 2013 to June 2018 (in </a:t>
            </a:r>
            <a:r>
              <a:rPr lang="en-US" sz="2400" b="1" dirty="0" smtClean="0">
                <a:latin typeface="Arial Rounded MT Bold" panose="020F0704030504030204" pitchFamily="34" charset="0"/>
              </a:rPr>
              <a:t>millions)</a:t>
            </a:r>
            <a:endParaRPr lang="en-US" sz="2400" b="1" dirty="0">
              <a:latin typeface="Arial Rounded MT Bold" panose="020F0704030504030204" pitchFamily="34" charset="0"/>
            </a:endParaRPr>
          </a:p>
        </p:txBody>
      </p:sp>
      <p:pic>
        <p:nvPicPr>
          <p:cNvPr id="36" name="Picture 35"/>
          <p:cNvPicPr>
            <a:picLocks noChangeAspect="1"/>
          </p:cNvPicPr>
          <p:nvPr/>
        </p:nvPicPr>
        <p:blipFill>
          <a:blip r:embed="rId11"/>
          <a:stretch>
            <a:fillRect/>
          </a:stretch>
        </p:blipFill>
        <p:spPr>
          <a:xfrm>
            <a:off x="2556075" y="1811867"/>
            <a:ext cx="8619074" cy="4295775"/>
          </a:xfrm>
          <a:prstGeom prst="rect">
            <a:avLst/>
          </a:prstGeom>
        </p:spPr>
      </p:pic>
      <p:sp>
        <p:nvSpPr>
          <p:cNvPr id="38" name="Rounded Rectangle 37"/>
          <p:cNvSpPr/>
          <p:nvPr/>
        </p:nvSpPr>
        <p:spPr>
          <a:xfrm>
            <a:off x="706072" y="6214424"/>
            <a:ext cx="9287014"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hlinkClick r:id="rId12"/>
              </a:rPr>
              <a:t>https://www.statista.com/statistics/253577/number-of-monthly-active-instagram-users/</a:t>
            </a:r>
            <a:endParaRPr lang="en-US" dirty="0" smtClean="0">
              <a:solidFill>
                <a:schemeClr val="tx1"/>
              </a:solidFill>
              <a:latin typeface="Segoe UI" panose="020B0502040204020203" pitchFamily="34" charset="0"/>
              <a:cs typeface="Segoe UI" panose="020B0502040204020203" pitchFamily="34" charset="0"/>
            </a:endParaRPr>
          </a:p>
        </p:txBody>
      </p:sp>
      <p:cxnSp>
        <p:nvCxnSpPr>
          <p:cNvPr id="39" name="Straight Arrow Connector 38"/>
          <p:cNvCxnSpPr/>
          <p:nvPr/>
        </p:nvCxnSpPr>
        <p:spPr>
          <a:xfrm>
            <a:off x="10614731" y="2756263"/>
            <a:ext cx="5604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11175149" y="2327022"/>
            <a:ext cx="1110342"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r>
              <a:rPr lang="en-US" dirty="0" smtClean="0">
                <a:solidFill>
                  <a:schemeClr val="tx1"/>
                </a:solidFill>
              </a:rPr>
              <a:t> billion</a:t>
            </a:r>
            <a:endParaRPr lang="en-US" dirty="0">
              <a:solidFill>
                <a:schemeClr val="tx1"/>
              </a:solidFill>
            </a:endParaRPr>
          </a:p>
        </p:txBody>
      </p:sp>
    </p:spTree>
    <p:extLst>
      <p:ext uri="{BB962C8B-B14F-4D97-AF65-F5344CB8AC3E}">
        <p14:creationId xmlns:p14="http://schemas.microsoft.com/office/powerpoint/2010/main" val="36292403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57</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7"/>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11324118" cy="584775"/>
          </a:xfrm>
          <a:prstGeom prst="rect">
            <a:avLst/>
          </a:prstGeom>
          <a:noFill/>
        </p:spPr>
        <p:txBody>
          <a:bodyPr wrap="square" rtlCol="0">
            <a:spAutoFit/>
          </a:bodyPr>
          <a:lstStyle/>
          <a:p>
            <a:r>
              <a:rPr lang="en-US" sz="3200" b="1" dirty="0" smtClean="0">
                <a:latin typeface="Arial Rounded MT Bold" panose="020F0704030504030204" pitchFamily="34" charset="0"/>
              </a:rPr>
              <a:t>Why Institutes use Instagram as a medium for promotion </a:t>
            </a:r>
            <a:endParaRPr lang="en-US" sz="3200" b="1" dirty="0">
              <a:latin typeface="Arial Rounded MT Bold" panose="020F0704030504030204" pitchFamily="34" charset="0"/>
            </a:endParaRPr>
          </a:p>
        </p:txBody>
      </p:sp>
      <p:sp>
        <p:nvSpPr>
          <p:cNvPr id="37" name="Content Placeholder 6"/>
          <p:cNvSpPr txBox="1">
            <a:spLocks/>
          </p:cNvSpPr>
          <p:nvPr/>
        </p:nvSpPr>
        <p:spPr>
          <a:xfrm>
            <a:off x="933417" y="2137392"/>
            <a:ext cx="12224385"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400" dirty="0">
                <a:latin typeface="Segoe UI" panose="020B0502040204020203" pitchFamily="34" charset="0"/>
                <a:cs typeface="Segoe UI" panose="020B0502040204020203" pitchFamily="34" charset="0"/>
              </a:rPr>
              <a:t>• </a:t>
            </a:r>
            <a:r>
              <a:rPr lang="en-US" sz="2400" b="1" u="sng" dirty="0" smtClean="0">
                <a:latin typeface="Segoe UI" panose="020B0502040204020203" pitchFamily="34" charset="0"/>
                <a:cs typeface="Segoe UI" panose="020B0502040204020203" pitchFamily="34" charset="0"/>
              </a:rPr>
              <a:t>Visual </a:t>
            </a:r>
            <a:r>
              <a:rPr lang="en-US" sz="2400" b="1" u="sng" dirty="0">
                <a:latin typeface="Segoe UI" panose="020B0502040204020203" pitchFamily="34" charset="0"/>
                <a:cs typeface="Segoe UI" panose="020B0502040204020203" pitchFamily="34" charset="0"/>
              </a:rPr>
              <a:t>Content</a:t>
            </a:r>
            <a:r>
              <a:rPr lang="en-US" sz="2400" b="1" dirty="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 The visual nature of Instagram makes it an ideal platform for showcasing </a:t>
            </a:r>
            <a:r>
              <a:rPr lang="en-US" sz="2400" dirty="0" smtClean="0">
                <a:latin typeface="Segoe UI" panose="020B0502040204020203" pitchFamily="34" charset="0"/>
                <a:cs typeface="Segoe UI" panose="020B0502040204020203" pitchFamily="34" charset="0"/>
              </a:rPr>
              <a:t>institutions.</a:t>
            </a:r>
            <a:endParaRPr lang="en-US" sz="2400" dirty="0">
              <a:latin typeface="Segoe UI" panose="020B0502040204020203" pitchFamily="34" charset="0"/>
              <a:cs typeface="Segoe UI" panose="020B0502040204020203" pitchFamily="34" charset="0"/>
            </a:endParaRPr>
          </a:p>
          <a:p>
            <a:pPr marL="0" indent="0" algn="just">
              <a:lnSpc>
                <a:spcPct val="120000"/>
              </a:lnSpc>
              <a:buNone/>
            </a:pPr>
            <a:endParaRPr lang="en-US" sz="2400" dirty="0">
              <a:latin typeface="Segoe UI" panose="020B0502040204020203" pitchFamily="34" charset="0"/>
              <a:cs typeface="Segoe UI" panose="020B0502040204020203" pitchFamily="34" charset="0"/>
            </a:endParaRPr>
          </a:p>
          <a:p>
            <a:pPr marL="0" indent="0" algn="just">
              <a:lnSpc>
                <a:spcPct val="120000"/>
              </a:lnSpc>
              <a:buNone/>
            </a:pPr>
            <a:r>
              <a:rPr lang="en-US" sz="2400" dirty="0" smtClean="0">
                <a:latin typeface="Segoe UI" panose="020B0502040204020203" pitchFamily="34" charset="0"/>
                <a:cs typeface="Segoe UI" panose="020B0502040204020203" pitchFamily="34" charset="0"/>
              </a:rPr>
              <a:t>• </a:t>
            </a:r>
            <a:r>
              <a:rPr lang="en-US" sz="2400" b="1" u="sng" dirty="0" smtClean="0">
                <a:latin typeface="Segoe UI" panose="020B0502040204020203" pitchFamily="34" charset="0"/>
                <a:cs typeface="Segoe UI" panose="020B0502040204020203" pitchFamily="34" charset="0"/>
              </a:rPr>
              <a:t>Increased </a:t>
            </a:r>
            <a:r>
              <a:rPr lang="en-US" sz="2400" b="1" u="sng" dirty="0">
                <a:latin typeface="Segoe UI" panose="020B0502040204020203" pitchFamily="34" charset="0"/>
                <a:cs typeface="Segoe UI" panose="020B0502040204020203" pitchFamily="34" charset="0"/>
              </a:rPr>
              <a:t>Engagement</a:t>
            </a:r>
            <a:r>
              <a:rPr lang="en-US" sz="2400" b="1" dirty="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 The engagement rate on Instagram is higher than any other social media platform.  Latest study by Forrester found that Instagram content generates 58 times more engagement per follower than Facebook and 120 times more than Twitter.</a:t>
            </a:r>
          </a:p>
          <a:p>
            <a:pPr marL="0" indent="0" algn="just">
              <a:lnSpc>
                <a:spcPct val="120000"/>
              </a:lnSpc>
              <a:buNone/>
            </a:pPr>
            <a:endParaRPr lang="en-US" sz="2400" dirty="0">
              <a:latin typeface="Segoe UI" panose="020B0502040204020203" pitchFamily="34" charset="0"/>
              <a:cs typeface="Segoe UI" panose="020B0502040204020203" pitchFamily="34" charset="0"/>
            </a:endParaRPr>
          </a:p>
          <a:p>
            <a:pPr marL="0" indent="0" algn="just">
              <a:lnSpc>
                <a:spcPct val="120000"/>
              </a:lnSpc>
              <a:buNone/>
            </a:pPr>
            <a:r>
              <a:rPr lang="en-US" sz="2400" dirty="0">
                <a:latin typeface="Segoe UI" panose="020B0502040204020203" pitchFamily="34" charset="0"/>
                <a:cs typeface="Segoe UI" panose="020B0502040204020203" pitchFamily="34" charset="0"/>
              </a:rPr>
              <a:t>• </a:t>
            </a:r>
            <a:r>
              <a:rPr lang="en-US" sz="2400" dirty="0" smtClean="0">
                <a:latin typeface="Segoe UI" panose="020B0502040204020203" pitchFamily="34" charset="0"/>
                <a:cs typeface="Segoe UI" panose="020B0502040204020203" pitchFamily="34" charset="0"/>
              </a:rPr>
              <a:t>In </a:t>
            </a:r>
            <a:r>
              <a:rPr lang="en-US" sz="2400" dirty="0">
                <a:latin typeface="Segoe UI" panose="020B0502040204020203" pitchFamily="34" charset="0"/>
                <a:cs typeface="Segoe UI" panose="020B0502040204020203" pitchFamily="34" charset="0"/>
              </a:rPr>
              <a:t>terms of ROI and cost, Instagram returns the best results. It’s effective and less time-consuming than other online marketing channels.</a:t>
            </a:r>
          </a:p>
          <a:p>
            <a:pPr marL="0" indent="0" algn="just">
              <a:lnSpc>
                <a:spcPct val="120000"/>
              </a:lnSpc>
              <a:buNone/>
            </a:pPr>
            <a:endParaRPr lang="en-US" sz="2400" dirty="0">
              <a:latin typeface="Segoe UI" panose="020B0502040204020203" pitchFamily="34" charset="0"/>
              <a:cs typeface="Segoe UI" panose="020B0502040204020203" pitchFamily="34" charset="0"/>
            </a:endParaRPr>
          </a:p>
          <a:p>
            <a:pPr marL="0" indent="0" algn="just">
              <a:lnSpc>
                <a:spcPct val="120000"/>
              </a:lnSpc>
              <a:buNone/>
            </a:pPr>
            <a:r>
              <a:rPr lang="en-US" sz="2400" dirty="0" smtClean="0">
                <a:latin typeface="Segoe UI" panose="020B0502040204020203" pitchFamily="34" charset="0"/>
                <a:cs typeface="Segoe UI" panose="020B0502040204020203" pitchFamily="34" charset="0"/>
              </a:rPr>
              <a:t>• </a:t>
            </a:r>
            <a:r>
              <a:rPr lang="en-US" sz="2400" b="1" u="sng" dirty="0" smtClean="0">
                <a:latin typeface="Segoe UI" panose="020B0502040204020203" pitchFamily="34" charset="0"/>
                <a:cs typeface="Segoe UI" panose="020B0502040204020203" pitchFamily="34" charset="0"/>
              </a:rPr>
              <a:t>Feed </a:t>
            </a:r>
            <a:r>
              <a:rPr lang="en-US" sz="2400" b="1" u="sng" dirty="0">
                <a:latin typeface="Segoe UI" panose="020B0502040204020203" pitchFamily="34" charset="0"/>
                <a:cs typeface="Segoe UI" panose="020B0502040204020203" pitchFamily="34" charset="0"/>
              </a:rPr>
              <a:t>Other Social Media Efforts</a:t>
            </a:r>
            <a:r>
              <a:rPr lang="en-US" sz="2400" b="1" dirty="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 Instagram allows to share a post on other social media platforms instantly through its built-in feature. This can be done by going into your Instagram settings and enable sharing to Facebook and Twitter. This will ensure that your Instagram visual is reaching users on other sites as well.</a:t>
            </a:r>
          </a:p>
          <a:p>
            <a:pPr marL="0" indent="0" algn="just">
              <a:lnSpc>
                <a:spcPct val="120000"/>
              </a:lnSpc>
              <a:buNone/>
            </a:pPr>
            <a:endParaRPr lang="en-US" sz="2400" dirty="0" smtClean="0">
              <a:latin typeface="Segoe UI" panose="020B0502040204020203" pitchFamily="34" charset="0"/>
              <a:cs typeface="Segoe UI" panose="020B0502040204020203" pitchFamily="34" charset="0"/>
            </a:endParaRPr>
          </a:p>
          <a:p>
            <a:pPr marL="0" indent="0" algn="just">
              <a:lnSpc>
                <a:spcPct val="120000"/>
              </a:lnSpc>
              <a:buNone/>
            </a:pPr>
            <a:endParaRPr lang="en-US" sz="2400" dirty="0">
              <a:latin typeface="Segoe UI" panose="020B0502040204020203" pitchFamily="34" charset="0"/>
              <a:cs typeface="Segoe UI" panose="020B0502040204020203" pitchFamily="34" charset="0"/>
            </a:endParaRPr>
          </a:p>
          <a:p>
            <a:pPr marL="0" indent="0" algn="just">
              <a:lnSpc>
                <a:spcPct val="120000"/>
              </a:lnSpc>
              <a:buNone/>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23511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58</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6630924" cy="584775"/>
          </a:xfrm>
          <a:prstGeom prst="rect">
            <a:avLst/>
          </a:prstGeom>
          <a:noFill/>
        </p:spPr>
        <p:txBody>
          <a:bodyPr wrap="square" rtlCol="0">
            <a:spAutoFit/>
          </a:bodyPr>
          <a:lstStyle/>
          <a:p>
            <a:r>
              <a:rPr lang="en-US" sz="3200" b="1" dirty="0" smtClean="0">
                <a:latin typeface="Arial Rounded MT Bold" panose="020F0704030504030204" pitchFamily="34" charset="0"/>
              </a:rPr>
              <a:t>NDIM Instagram Page/ Followers</a:t>
            </a:r>
            <a:endParaRPr lang="en-US" sz="3200" b="1" dirty="0">
              <a:latin typeface="Arial Rounded MT Bold" panose="020F0704030504030204" pitchFamily="34" charset="0"/>
            </a:endParaRPr>
          </a:p>
        </p:txBody>
      </p:sp>
      <p:sp>
        <p:nvSpPr>
          <p:cNvPr id="36" name="Rounded Rectangle 35"/>
          <p:cNvSpPr/>
          <p:nvPr/>
        </p:nvSpPr>
        <p:spPr>
          <a:xfrm>
            <a:off x="706072" y="6214424"/>
            <a:ext cx="5356062"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hlinkClick r:id="rId11"/>
              </a:rPr>
              <a:t>https://www.instagram.com/ndim_delhi/?</a:t>
            </a:r>
            <a:r>
              <a:rPr lang="en-US" dirty="0" smtClean="0">
                <a:solidFill>
                  <a:schemeClr val="tx1"/>
                </a:solidFill>
                <a:latin typeface="Segoe UI" panose="020B0502040204020203" pitchFamily="34" charset="0"/>
                <a:cs typeface="Segoe UI" panose="020B0502040204020203" pitchFamily="34" charset="0"/>
                <a:hlinkClick r:id="rId11"/>
              </a:rPr>
              <a:t>hl=en</a:t>
            </a:r>
            <a:endParaRPr lang="en-US" dirty="0" smtClean="0">
              <a:solidFill>
                <a:schemeClr val="tx1"/>
              </a:solidFill>
              <a:latin typeface="Segoe UI" panose="020B0502040204020203" pitchFamily="34" charset="0"/>
              <a:cs typeface="Segoe UI" panose="020B0502040204020203" pitchFamily="34" charset="0"/>
            </a:endParaRPr>
          </a:p>
        </p:txBody>
      </p:sp>
      <p:sp>
        <p:nvSpPr>
          <p:cNvPr id="41" name="Oval 40"/>
          <p:cNvSpPr/>
          <p:nvPr/>
        </p:nvSpPr>
        <p:spPr>
          <a:xfrm>
            <a:off x="6515062" y="4193365"/>
            <a:ext cx="1540976" cy="416735"/>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nvGrpSpPr>
          <p:cNvPr id="43" name="Group 42"/>
          <p:cNvGrpSpPr/>
          <p:nvPr/>
        </p:nvGrpSpPr>
        <p:grpSpPr>
          <a:xfrm>
            <a:off x="1550478" y="2137389"/>
            <a:ext cx="11591202" cy="3615711"/>
            <a:chOff x="1550478" y="2137389"/>
            <a:chExt cx="11591202" cy="3615711"/>
          </a:xfrm>
        </p:grpSpPr>
        <p:grpSp>
          <p:nvGrpSpPr>
            <p:cNvPr id="42" name="Group 41"/>
            <p:cNvGrpSpPr/>
            <p:nvPr/>
          </p:nvGrpSpPr>
          <p:grpSpPr>
            <a:xfrm>
              <a:off x="1550478" y="2137389"/>
              <a:ext cx="11591202" cy="3615711"/>
              <a:chOff x="1550478" y="2137389"/>
              <a:chExt cx="11591202" cy="3615711"/>
            </a:xfrm>
          </p:grpSpPr>
          <p:grpSp>
            <p:nvGrpSpPr>
              <p:cNvPr id="38" name="Group 37"/>
              <p:cNvGrpSpPr/>
              <p:nvPr/>
            </p:nvGrpSpPr>
            <p:grpSpPr>
              <a:xfrm>
                <a:off x="1550478" y="2137389"/>
                <a:ext cx="11591202" cy="3615711"/>
                <a:chOff x="1550478" y="2137389"/>
                <a:chExt cx="11591202" cy="3615711"/>
              </a:xfrm>
            </p:grpSpPr>
            <p:grpSp>
              <p:nvGrpSpPr>
                <p:cNvPr id="8" name="Group 7"/>
                <p:cNvGrpSpPr/>
                <p:nvPr/>
              </p:nvGrpSpPr>
              <p:grpSpPr>
                <a:xfrm>
                  <a:off x="1550478" y="2137389"/>
                  <a:ext cx="11591202" cy="3615711"/>
                  <a:chOff x="1550478" y="2137389"/>
                  <a:chExt cx="11591202" cy="3615711"/>
                </a:xfrm>
              </p:grpSpPr>
              <p:grpSp>
                <p:nvGrpSpPr>
                  <p:cNvPr id="4" name="Group 3"/>
                  <p:cNvGrpSpPr/>
                  <p:nvPr/>
                </p:nvGrpSpPr>
                <p:grpSpPr>
                  <a:xfrm>
                    <a:off x="1550478" y="2137389"/>
                    <a:ext cx="11591202" cy="3615711"/>
                    <a:chOff x="1550478" y="2137389"/>
                    <a:chExt cx="11591202" cy="3615711"/>
                  </a:xfrm>
                </p:grpSpPr>
                <p:pic>
                  <p:nvPicPr>
                    <p:cNvPr id="40" name="Picture 39"/>
                    <p:cNvPicPr>
                      <a:picLocks noChangeAspect="1"/>
                    </p:cNvPicPr>
                    <p:nvPr/>
                  </p:nvPicPr>
                  <p:blipFill>
                    <a:blip r:embed="rId12"/>
                    <a:stretch>
                      <a:fillRect/>
                    </a:stretch>
                  </p:blipFill>
                  <p:spPr>
                    <a:xfrm>
                      <a:off x="1550478" y="2137389"/>
                      <a:ext cx="11591202" cy="3615711"/>
                    </a:xfrm>
                    <a:prstGeom prst="rect">
                      <a:avLst/>
                    </a:prstGeom>
                  </p:spPr>
                </p:pic>
                <p:sp>
                  <p:nvSpPr>
                    <p:cNvPr id="3" name="Rectangle 2"/>
                    <p:cNvSpPr/>
                    <p:nvPr/>
                  </p:nvSpPr>
                  <p:spPr>
                    <a:xfrm>
                      <a:off x="7197634" y="3592286"/>
                      <a:ext cx="2873829" cy="45720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5891349" y="2176578"/>
                    <a:ext cx="3621766" cy="6711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p:cNvSpPr/>
                <p:nvPr/>
              </p:nvSpPr>
              <p:spPr>
                <a:xfrm>
                  <a:off x="10868297" y="2272937"/>
                  <a:ext cx="2273383" cy="5747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p:cNvSpPr/>
              <p:nvPr/>
            </p:nvSpPr>
            <p:spPr>
              <a:xfrm>
                <a:off x="5460274" y="5408023"/>
                <a:ext cx="3252652" cy="235131"/>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Oval 43"/>
            <p:cNvSpPr/>
            <p:nvPr/>
          </p:nvSpPr>
          <p:spPr>
            <a:xfrm>
              <a:off x="6515062" y="4193364"/>
              <a:ext cx="1540976" cy="416735"/>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spTree>
    <p:extLst>
      <p:ext uri="{BB962C8B-B14F-4D97-AF65-F5344CB8AC3E}">
        <p14:creationId xmlns:p14="http://schemas.microsoft.com/office/powerpoint/2010/main" val="15316692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557820" y="6353558"/>
            <a:ext cx="603493"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5</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2004075" cy="584775"/>
          </a:xfrm>
          <a:prstGeom prst="rect">
            <a:avLst/>
          </a:prstGeom>
          <a:noFill/>
        </p:spPr>
        <p:txBody>
          <a:bodyPr wrap="none" rtlCol="0">
            <a:spAutoFit/>
          </a:bodyPr>
          <a:lstStyle/>
          <a:p>
            <a:r>
              <a:rPr lang="en-US" sz="3200" b="1" dirty="0" smtClean="0">
                <a:latin typeface="Arial Rounded MT Bold" panose="020F0704030504030204" pitchFamily="34" charset="0"/>
              </a:rPr>
              <a:t>Outcome</a:t>
            </a:r>
            <a:endParaRPr lang="en-US" sz="3200" b="1" dirty="0">
              <a:latin typeface="Arial Rounded MT Bold" panose="020F0704030504030204" pitchFamily="34" charset="0"/>
            </a:endParaRPr>
          </a:p>
        </p:txBody>
      </p:sp>
      <p:sp>
        <p:nvSpPr>
          <p:cNvPr id="7" name="Content Placeholder 6"/>
          <p:cNvSpPr>
            <a:spLocks noGrp="1"/>
          </p:cNvSpPr>
          <p:nvPr>
            <p:ph idx="1"/>
          </p:nvPr>
        </p:nvSpPr>
        <p:spPr>
          <a:xfrm>
            <a:off x="933417" y="2137392"/>
            <a:ext cx="12224385" cy="4351338"/>
          </a:xfrm>
        </p:spPr>
        <p:txBody>
          <a:bodyPr>
            <a:normAutofit/>
          </a:bodyPr>
          <a:lstStyle/>
          <a:p>
            <a:pPr algn="just">
              <a:lnSpc>
                <a:spcPct val="100000"/>
              </a:lnSpc>
            </a:pPr>
            <a:r>
              <a:rPr lang="en-US" sz="2000" dirty="0">
                <a:latin typeface="Segoe UI" panose="020B0502040204020203" pitchFamily="34" charset="0"/>
                <a:cs typeface="Segoe UI" panose="020B0502040204020203" pitchFamily="34" charset="0"/>
              </a:rPr>
              <a:t>This study will help us provide an overview of digital strategy </a:t>
            </a:r>
            <a:r>
              <a:rPr lang="en-US" sz="2000" dirty="0" smtClean="0">
                <a:latin typeface="Segoe UI" panose="020B0502040204020203" pitchFamily="34" charset="0"/>
                <a:cs typeface="Segoe UI" panose="020B0502040204020203" pitchFamily="34" charset="0"/>
              </a:rPr>
              <a:t>adapted </a:t>
            </a:r>
            <a:r>
              <a:rPr lang="en-US" sz="2000" dirty="0">
                <a:latin typeface="Segoe UI" panose="020B0502040204020203" pitchFamily="34" charset="0"/>
                <a:cs typeface="Segoe UI" panose="020B0502040204020203" pitchFamily="34" charset="0"/>
              </a:rPr>
              <a:t>by </a:t>
            </a:r>
            <a:r>
              <a:rPr lang="en-US" sz="2000" dirty="0" smtClean="0">
                <a:latin typeface="Segoe UI" panose="020B0502040204020203" pitchFamily="34" charset="0"/>
                <a:cs typeface="Segoe UI" panose="020B0502040204020203" pitchFamily="34" charset="0"/>
              </a:rPr>
              <a:t>competitor institute </a:t>
            </a:r>
            <a:r>
              <a:rPr lang="en-US" sz="2000" dirty="0">
                <a:latin typeface="Segoe UI" panose="020B0502040204020203" pitchFamily="34" charset="0"/>
                <a:cs typeface="Segoe UI" panose="020B0502040204020203" pitchFamily="34" charset="0"/>
              </a:rPr>
              <a:t>and </a:t>
            </a:r>
            <a:r>
              <a:rPr lang="en-US" sz="2000" dirty="0" smtClean="0">
                <a:latin typeface="Segoe UI" panose="020B0502040204020203" pitchFamily="34" charset="0"/>
                <a:cs typeface="Segoe UI" panose="020B0502040204020203" pitchFamily="34" charset="0"/>
              </a:rPr>
              <a:t>suggestions/recommendations and point of action for NDIM to improve their digital platforms. </a:t>
            </a:r>
          </a:p>
        </p:txBody>
      </p:sp>
    </p:spTree>
    <p:extLst>
      <p:ext uri="{BB962C8B-B14F-4D97-AF65-F5344CB8AC3E}">
        <p14:creationId xmlns:p14="http://schemas.microsoft.com/office/powerpoint/2010/main" val="19673465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smtClean="0"/>
              <a:t>59</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6453124" cy="584775"/>
          </a:xfrm>
          <a:prstGeom prst="rect">
            <a:avLst/>
          </a:prstGeom>
          <a:noFill/>
        </p:spPr>
        <p:txBody>
          <a:bodyPr wrap="square" rtlCol="0">
            <a:spAutoFit/>
          </a:bodyPr>
          <a:lstStyle/>
          <a:p>
            <a:r>
              <a:rPr lang="en-US" sz="3200" b="1" dirty="0" smtClean="0">
                <a:latin typeface="Arial Rounded MT Bold" panose="020F0704030504030204" pitchFamily="34" charset="0"/>
              </a:rPr>
              <a:t>TIPS Instagram Page/ Followers</a:t>
            </a:r>
            <a:endParaRPr lang="en-US" sz="3200" b="1" dirty="0">
              <a:latin typeface="Arial Rounded MT Bold" panose="020F0704030504030204" pitchFamily="34" charset="0"/>
            </a:endParaRPr>
          </a:p>
        </p:txBody>
      </p:sp>
      <p:sp>
        <p:nvSpPr>
          <p:cNvPr id="36" name="Rounded Rectangle 35"/>
          <p:cNvSpPr/>
          <p:nvPr/>
        </p:nvSpPr>
        <p:spPr>
          <a:xfrm>
            <a:off x="706072" y="6214424"/>
            <a:ext cx="5356062"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cs typeface="Segoe UI" panose="020B0502040204020203" pitchFamily="34" charset="0"/>
                <a:hlinkClick r:id="rId11"/>
              </a:rPr>
              <a:t>https://www.instagram.com/trinitydwarka/?</a:t>
            </a:r>
            <a:r>
              <a:rPr lang="en-US" dirty="0" smtClean="0">
                <a:solidFill>
                  <a:schemeClr val="tx1"/>
                </a:solidFill>
                <a:latin typeface="Segoe UI" panose="020B0502040204020203" pitchFamily="34" charset="0"/>
                <a:cs typeface="Segoe UI" panose="020B0502040204020203" pitchFamily="34" charset="0"/>
                <a:hlinkClick r:id="rId11"/>
              </a:rPr>
              <a:t>hl=en</a:t>
            </a:r>
            <a:endParaRPr lang="en-US" dirty="0" smtClean="0">
              <a:solidFill>
                <a:schemeClr val="tx1"/>
              </a:solidFill>
              <a:latin typeface="Segoe UI" panose="020B0502040204020203" pitchFamily="34" charset="0"/>
              <a:cs typeface="Segoe UI" panose="020B0502040204020203" pitchFamily="34" charset="0"/>
            </a:endParaRPr>
          </a:p>
        </p:txBody>
      </p:sp>
      <p:grpSp>
        <p:nvGrpSpPr>
          <p:cNvPr id="4" name="Group 3"/>
          <p:cNvGrpSpPr/>
          <p:nvPr/>
        </p:nvGrpSpPr>
        <p:grpSpPr>
          <a:xfrm>
            <a:off x="1574465" y="2112593"/>
            <a:ext cx="11543227" cy="3745971"/>
            <a:chOff x="1574465" y="2112593"/>
            <a:chExt cx="11543227" cy="3745971"/>
          </a:xfrm>
        </p:grpSpPr>
        <p:grpSp>
          <p:nvGrpSpPr>
            <p:cNvPr id="38" name="Group 37"/>
            <p:cNvGrpSpPr/>
            <p:nvPr/>
          </p:nvGrpSpPr>
          <p:grpSpPr>
            <a:xfrm>
              <a:off x="1574465" y="2112593"/>
              <a:ext cx="11543227" cy="3745971"/>
              <a:chOff x="1574465" y="2112593"/>
              <a:chExt cx="11543227" cy="3745971"/>
            </a:xfrm>
          </p:grpSpPr>
          <p:grpSp>
            <p:nvGrpSpPr>
              <p:cNvPr id="37" name="Group 36"/>
              <p:cNvGrpSpPr/>
              <p:nvPr/>
            </p:nvGrpSpPr>
            <p:grpSpPr>
              <a:xfrm>
                <a:off x="1574465" y="2112593"/>
                <a:ext cx="11543227" cy="3745971"/>
                <a:chOff x="1574465" y="2112593"/>
                <a:chExt cx="11543227" cy="3745971"/>
              </a:xfrm>
            </p:grpSpPr>
            <p:pic>
              <p:nvPicPr>
                <p:cNvPr id="7" name="Picture 6"/>
                <p:cNvPicPr>
                  <a:picLocks noChangeAspect="1"/>
                </p:cNvPicPr>
                <p:nvPr/>
              </p:nvPicPr>
              <p:blipFill>
                <a:blip r:embed="rId12"/>
                <a:stretch>
                  <a:fillRect/>
                </a:stretch>
              </p:blipFill>
              <p:spPr>
                <a:xfrm>
                  <a:off x="1574465" y="2112593"/>
                  <a:ext cx="11543227" cy="3745971"/>
                </a:xfrm>
                <a:prstGeom prst="rect">
                  <a:avLst/>
                </a:prstGeom>
              </p:spPr>
            </p:pic>
            <p:sp>
              <p:nvSpPr>
                <p:cNvPr id="8" name="Rectangle 7"/>
                <p:cNvSpPr/>
                <p:nvPr/>
              </p:nvSpPr>
              <p:spPr>
                <a:xfrm>
                  <a:off x="5316583" y="2112593"/>
                  <a:ext cx="7801109" cy="63060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Oval 38"/>
              <p:cNvSpPr/>
              <p:nvPr/>
            </p:nvSpPr>
            <p:spPr>
              <a:xfrm>
                <a:off x="6853724" y="4129865"/>
                <a:ext cx="1540976" cy="416735"/>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sp>
          <p:nvSpPr>
            <p:cNvPr id="3" name="Rectangle 2"/>
            <p:cNvSpPr/>
            <p:nvPr/>
          </p:nvSpPr>
          <p:spPr>
            <a:xfrm>
              <a:off x="7537269" y="3461657"/>
              <a:ext cx="2390502" cy="54864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56454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7365819" cy="584775"/>
          </a:xfrm>
          <a:prstGeom prst="rect">
            <a:avLst/>
          </a:prstGeom>
          <a:noFill/>
        </p:spPr>
        <p:txBody>
          <a:bodyPr wrap="square" rtlCol="0">
            <a:spAutoFit/>
          </a:bodyPr>
          <a:lstStyle/>
          <a:p>
            <a:r>
              <a:rPr lang="en-US" sz="3200" b="1" dirty="0" smtClean="0">
                <a:latin typeface="Arial Rounded MT Bold" panose="020F0704030504030204" pitchFamily="34" charset="0"/>
              </a:rPr>
              <a:t>Frequency of Post by NDIM (Weekly) </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60</a:t>
            </a:r>
            <a:endParaRPr lang="en-US" sz="2000" b="1" dirty="0"/>
          </a:p>
        </p:txBody>
      </p:sp>
      <p:sp>
        <p:nvSpPr>
          <p:cNvPr id="63" name="Rounded Rectangle 62"/>
          <p:cNvSpPr/>
          <p:nvPr/>
        </p:nvSpPr>
        <p:spPr>
          <a:xfrm>
            <a:off x="2700049" y="6011333"/>
            <a:ext cx="8882350"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NDIM is not very active on Instagram. They are posting around 1-2 post per week.</a:t>
            </a:r>
            <a:endParaRPr lang="en-US" dirty="0">
              <a:solidFill>
                <a:schemeClr val="tx1"/>
              </a:solidFill>
              <a:latin typeface="Segoe UI" panose="020B0502040204020203" pitchFamily="34" charset="0"/>
              <a:cs typeface="Segoe UI" panose="020B0502040204020203" pitchFamily="34" charset="0"/>
            </a:endParaRPr>
          </a:p>
        </p:txBody>
      </p:sp>
      <p:grpSp>
        <p:nvGrpSpPr>
          <p:cNvPr id="76" name="Group 75"/>
          <p:cNvGrpSpPr/>
          <p:nvPr/>
        </p:nvGrpSpPr>
        <p:grpSpPr>
          <a:xfrm>
            <a:off x="811276" y="2159671"/>
            <a:ext cx="3696314" cy="3727089"/>
            <a:chOff x="811276" y="2159671"/>
            <a:chExt cx="3696314" cy="3727089"/>
          </a:xfrm>
        </p:grpSpPr>
        <p:grpSp>
          <p:nvGrpSpPr>
            <p:cNvPr id="67" name="Group 66"/>
            <p:cNvGrpSpPr/>
            <p:nvPr/>
          </p:nvGrpSpPr>
          <p:grpSpPr>
            <a:xfrm>
              <a:off x="811276" y="2159671"/>
              <a:ext cx="3696314" cy="3727089"/>
              <a:chOff x="811276" y="2159671"/>
              <a:chExt cx="3696314" cy="3727089"/>
            </a:xfrm>
          </p:grpSpPr>
          <p:grpSp>
            <p:nvGrpSpPr>
              <p:cNvPr id="62" name="Group 61"/>
              <p:cNvGrpSpPr/>
              <p:nvPr/>
            </p:nvGrpSpPr>
            <p:grpSpPr>
              <a:xfrm>
                <a:off x="811276" y="2159671"/>
                <a:ext cx="3696314" cy="3727089"/>
                <a:chOff x="811276" y="2159671"/>
                <a:chExt cx="3696314" cy="3727089"/>
              </a:xfrm>
            </p:grpSpPr>
            <p:grpSp>
              <p:nvGrpSpPr>
                <p:cNvPr id="36" name="Group 35"/>
                <p:cNvGrpSpPr/>
                <p:nvPr/>
              </p:nvGrpSpPr>
              <p:grpSpPr>
                <a:xfrm>
                  <a:off x="811276" y="2159671"/>
                  <a:ext cx="3696314" cy="3727089"/>
                  <a:chOff x="811276" y="2159671"/>
                  <a:chExt cx="3038476" cy="3371506"/>
                </a:xfrm>
              </p:grpSpPr>
              <p:pic>
                <p:nvPicPr>
                  <p:cNvPr id="7" name="Picture 6"/>
                  <p:cNvPicPr>
                    <a:picLocks noChangeAspect="1"/>
                  </p:cNvPicPr>
                  <p:nvPr/>
                </p:nvPicPr>
                <p:blipFill>
                  <a:blip r:embed="rId11"/>
                  <a:stretch>
                    <a:fillRect/>
                  </a:stretch>
                </p:blipFill>
                <p:spPr>
                  <a:xfrm>
                    <a:off x="811277" y="2159671"/>
                    <a:ext cx="3038475" cy="1895475"/>
                  </a:xfrm>
                  <a:prstGeom prst="rect">
                    <a:avLst/>
                  </a:prstGeom>
                </p:spPr>
              </p:pic>
              <p:pic>
                <p:nvPicPr>
                  <p:cNvPr id="8" name="Picture 7"/>
                  <p:cNvPicPr>
                    <a:picLocks noChangeAspect="1"/>
                  </p:cNvPicPr>
                  <p:nvPr/>
                </p:nvPicPr>
                <p:blipFill>
                  <a:blip r:embed="rId12"/>
                  <a:stretch>
                    <a:fillRect/>
                  </a:stretch>
                </p:blipFill>
                <p:spPr>
                  <a:xfrm>
                    <a:off x="811276" y="4026227"/>
                    <a:ext cx="3038475" cy="1504950"/>
                  </a:xfrm>
                  <a:prstGeom prst="rect">
                    <a:avLst/>
                  </a:prstGeom>
                </p:spPr>
              </p:pic>
            </p:grpSp>
            <p:sp>
              <p:nvSpPr>
                <p:cNvPr id="57" name="Rectangle 56"/>
                <p:cNvSpPr/>
                <p:nvPr/>
              </p:nvSpPr>
              <p:spPr>
                <a:xfrm>
                  <a:off x="811277" y="4800600"/>
                  <a:ext cx="3623563" cy="3200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2369820" y="2293620"/>
                <a:ext cx="1013460" cy="2057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Oval 58"/>
            <p:cNvSpPr/>
            <p:nvPr/>
          </p:nvSpPr>
          <p:spPr>
            <a:xfrm>
              <a:off x="815960" y="4991484"/>
              <a:ext cx="1215475"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grpSp>
        <p:nvGrpSpPr>
          <p:cNvPr id="78" name="Group 77"/>
          <p:cNvGrpSpPr/>
          <p:nvPr/>
        </p:nvGrpSpPr>
        <p:grpSpPr>
          <a:xfrm>
            <a:off x="5569257" y="2159671"/>
            <a:ext cx="3553643" cy="3262136"/>
            <a:chOff x="5569257" y="2159671"/>
            <a:chExt cx="3553643" cy="3262136"/>
          </a:xfrm>
        </p:grpSpPr>
        <p:grpSp>
          <p:nvGrpSpPr>
            <p:cNvPr id="71" name="Group 70"/>
            <p:cNvGrpSpPr/>
            <p:nvPr/>
          </p:nvGrpSpPr>
          <p:grpSpPr>
            <a:xfrm>
              <a:off x="5569257" y="2159671"/>
              <a:ext cx="3553643" cy="3262136"/>
              <a:chOff x="5569257" y="2159671"/>
              <a:chExt cx="3553643" cy="3262136"/>
            </a:xfrm>
          </p:grpSpPr>
          <p:grpSp>
            <p:nvGrpSpPr>
              <p:cNvPr id="65" name="Group 64"/>
              <p:cNvGrpSpPr/>
              <p:nvPr/>
            </p:nvGrpSpPr>
            <p:grpSpPr>
              <a:xfrm>
                <a:off x="5569257" y="2159671"/>
                <a:ext cx="3553643" cy="3262136"/>
                <a:chOff x="5569257" y="2159671"/>
                <a:chExt cx="3553643" cy="3262136"/>
              </a:xfrm>
            </p:grpSpPr>
            <p:grpSp>
              <p:nvGrpSpPr>
                <p:cNvPr id="42" name="Group 41"/>
                <p:cNvGrpSpPr/>
                <p:nvPr/>
              </p:nvGrpSpPr>
              <p:grpSpPr>
                <a:xfrm>
                  <a:off x="5569257" y="2159671"/>
                  <a:ext cx="3553643" cy="3262136"/>
                  <a:chOff x="5600700" y="2657475"/>
                  <a:chExt cx="2971801" cy="2914650"/>
                </a:xfrm>
              </p:grpSpPr>
              <p:pic>
                <p:nvPicPr>
                  <p:cNvPr id="38" name="Picture 37"/>
                  <p:cNvPicPr>
                    <a:picLocks noChangeAspect="1"/>
                  </p:cNvPicPr>
                  <p:nvPr/>
                </p:nvPicPr>
                <p:blipFill>
                  <a:blip r:embed="rId13"/>
                  <a:stretch>
                    <a:fillRect/>
                  </a:stretch>
                </p:blipFill>
                <p:spPr>
                  <a:xfrm>
                    <a:off x="5600700" y="2657475"/>
                    <a:ext cx="2971800" cy="1543050"/>
                  </a:xfrm>
                  <a:prstGeom prst="rect">
                    <a:avLst/>
                  </a:prstGeom>
                </p:spPr>
              </p:pic>
              <p:pic>
                <p:nvPicPr>
                  <p:cNvPr id="39" name="Picture 38"/>
                  <p:cNvPicPr>
                    <a:picLocks noChangeAspect="1"/>
                  </p:cNvPicPr>
                  <p:nvPr/>
                </p:nvPicPr>
                <p:blipFill>
                  <a:blip r:embed="rId14"/>
                  <a:stretch>
                    <a:fillRect/>
                  </a:stretch>
                </p:blipFill>
                <p:spPr>
                  <a:xfrm>
                    <a:off x="5600701" y="4200525"/>
                    <a:ext cx="2971800" cy="1371600"/>
                  </a:xfrm>
                  <a:prstGeom prst="rect">
                    <a:avLst/>
                  </a:prstGeom>
                </p:spPr>
              </p:pic>
            </p:grpSp>
            <p:sp>
              <p:nvSpPr>
                <p:cNvPr id="64" name="Rectangle 63"/>
                <p:cNvSpPr/>
                <p:nvPr/>
              </p:nvSpPr>
              <p:spPr>
                <a:xfrm>
                  <a:off x="5689600" y="4424364"/>
                  <a:ext cx="825461" cy="2298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p:cNvSpPr/>
              <p:nvPr/>
            </p:nvSpPr>
            <p:spPr>
              <a:xfrm>
                <a:off x="7084695" y="2263140"/>
                <a:ext cx="924990" cy="2362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Oval 57"/>
            <p:cNvSpPr/>
            <p:nvPr/>
          </p:nvSpPr>
          <p:spPr>
            <a:xfrm>
              <a:off x="5569257" y="4572163"/>
              <a:ext cx="1212543"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grpSp>
        <p:nvGrpSpPr>
          <p:cNvPr id="77" name="Group 76"/>
          <p:cNvGrpSpPr/>
          <p:nvPr/>
        </p:nvGrpSpPr>
        <p:grpSpPr>
          <a:xfrm>
            <a:off x="9942853" y="2159671"/>
            <a:ext cx="3773700" cy="3759936"/>
            <a:chOff x="9942853" y="2159671"/>
            <a:chExt cx="3773700" cy="3759936"/>
          </a:xfrm>
        </p:grpSpPr>
        <p:grpSp>
          <p:nvGrpSpPr>
            <p:cNvPr id="73" name="Group 72"/>
            <p:cNvGrpSpPr/>
            <p:nvPr/>
          </p:nvGrpSpPr>
          <p:grpSpPr>
            <a:xfrm>
              <a:off x="9942853" y="2159671"/>
              <a:ext cx="3773700" cy="3759936"/>
              <a:chOff x="9942853" y="2159671"/>
              <a:chExt cx="3773700" cy="3759936"/>
            </a:xfrm>
          </p:grpSpPr>
          <p:grpSp>
            <p:nvGrpSpPr>
              <p:cNvPr id="70" name="Group 69"/>
              <p:cNvGrpSpPr/>
              <p:nvPr/>
            </p:nvGrpSpPr>
            <p:grpSpPr>
              <a:xfrm>
                <a:off x="9942853" y="2159671"/>
                <a:ext cx="3773700" cy="3759936"/>
                <a:chOff x="9942853" y="2159671"/>
                <a:chExt cx="3773700" cy="3759936"/>
              </a:xfrm>
            </p:grpSpPr>
            <p:grpSp>
              <p:nvGrpSpPr>
                <p:cNvPr id="56" name="Group 55"/>
                <p:cNvGrpSpPr/>
                <p:nvPr/>
              </p:nvGrpSpPr>
              <p:grpSpPr>
                <a:xfrm>
                  <a:off x="9942853" y="2159671"/>
                  <a:ext cx="3773700" cy="3759936"/>
                  <a:chOff x="9015956" y="2154850"/>
                  <a:chExt cx="2962275" cy="3719456"/>
                </a:xfrm>
              </p:grpSpPr>
              <p:pic>
                <p:nvPicPr>
                  <p:cNvPr id="43" name="Picture 42"/>
                  <p:cNvPicPr>
                    <a:picLocks noChangeAspect="1"/>
                  </p:cNvPicPr>
                  <p:nvPr/>
                </p:nvPicPr>
                <p:blipFill>
                  <a:blip r:embed="rId15"/>
                  <a:stretch>
                    <a:fillRect/>
                  </a:stretch>
                </p:blipFill>
                <p:spPr>
                  <a:xfrm>
                    <a:off x="9015956" y="2154850"/>
                    <a:ext cx="2962275" cy="2105025"/>
                  </a:xfrm>
                  <a:prstGeom prst="rect">
                    <a:avLst/>
                  </a:prstGeom>
                </p:spPr>
              </p:pic>
              <p:pic>
                <p:nvPicPr>
                  <p:cNvPr id="44" name="Picture 43"/>
                  <p:cNvPicPr>
                    <a:picLocks noChangeAspect="1"/>
                  </p:cNvPicPr>
                  <p:nvPr/>
                </p:nvPicPr>
                <p:blipFill>
                  <a:blip r:embed="rId16"/>
                  <a:stretch>
                    <a:fillRect/>
                  </a:stretch>
                </p:blipFill>
                <p:spPr>
                  <a:xfrm>
                    <a:off x="9015956" y="4255056"/>
                    <a:ext cx="2962275" cy="1619250"/>
                  </a:xfrm>
                  <a:prstGeom prst="rect">
                    <a:avLst/>
                  </a:prstGeom>
                </p:spPr>
              </p:pic>
            </p:grpSp>
            <p:sp>
              <p:nvSpPr>
                <p:cNvPr id="69" name="Rectangle 68"/>
                <p:cNvSpPr/>
                <p:nvPr/>
              </p:nvSpPr>
              <p:spPr>
                <a:xfrm>
                  <a:off x="11582399" y="2293620"/>
                  <a:ext cx="928767" cy="2057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p:cNvSpPr/>
              <p:nvPr/>
            </p:nvSpPr>
            <p:spPr>
              <a:xfrm>
                <a:off x="10012680" y="4800600"/>
                <a:ext cx="3032760" cy="4191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Oval 59"/>
            <p:cNvSpPr/>
            <p:nvPr/>
          </p:nvSpPr>
          <p:spPr>
            <a:xfrm>
              <a:off x="9942853" y="5094712"/>
              <a:ext cx="1306171"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spTree>
    <p:extLst>
      <p:ext uri="{BB962C8B-B14F-4D97-AF65-F5344CB8AC3E}">
        <p14:creationId xmlns:p14="http://schemas.microsoft.com/office/powerpoint/2010/main" val="3168628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8" y="1171959"/>
            <a:ext cx="7198408" cy="584775"/>
          </a:xfrm>
          <a:prstGeom prst="rect">
            <a:avLst/>
          </a:prstGeom>
          <a:noFill/>
        </p:spPr>
        <p:txBody>
          <a:bodyPr wrap="square" rtlCol="0">
            <a:spAutoFit/>
          </a:bodyPr>
          <a:lstStyle/>
          <a:p>
            <a:r>
              <a:rPr lang="en-US" sz="3200" b="1" dirty="0" smtClean="0">
                <a:latin typeface="Arial Rounded MT Bold" panose="020F0704030504030204" pitchFamily="34" charset="0"/>
              </a:rPr>
              <a:t>Frequency of Post by TIPS (Weekly) </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61</a:t>
            </a:r>
            <a:endParaRPr lang="en-US" sz="2000" b="1" dirty="0"/>
          </a:p>
        </p:txBody>
      </p:sp>
      <p:sp>
        <p:nvSpPr>
          <p:cNvPr id="63" name="Rounded Rectangle 62"/>
          <p:cNvSpPr/>
          <p:nvPr/>
        </p:nvSpPr>
        <p:spPr>
          <a:xfrm>
            <a:off x="2700049" y="6011333"/>
            <a:ext cx="8476770"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TIPS is active on Instagram. They are posting around </a:t>
            </a:r>
            <a:r>
              <a:rPr lang="en-US" dirty="0">
                <a:solidFill>
                  <a:schemeClr val="tx1"/>
                </a:solidFill>
                <a:latin typeface="Segoe UI" panose="020B0502040204020203" pitchFamily="34" charset="0"/>
                <a:cs typeface="Segoe UI" panose="020B0502040204020203" pitchFamily="34" charset="0"/>
              </a:rPr>
              <a:t>2</a:t>
            </a:r>
            <a:r>
              <a:rPr lang="en-US" dirty="0" smtClean="0">
                <a:solidFill>
                  <a:schemeClr val="tx1"/>
                </a:solidFill>
                <a:latin typeface="Segoe UI" panose="020B0502040204020203" pitchFamily="34" charset="0"/>
                <a:cs typeface="Segoe UI" panose="020B0502040204020203" pitchFamily="34" charset="0"/>
              </a:rPr>
              <a:t>-5 post per week.</a:t>
            </a:r>
            <a:endParaRPr lang="en-US" dirty="0">
              <a:solidFill>
                <a:schemeClr val="tx1"/>
              </a:solidFill>
              <a:latin typeface="Segoe UI" panose="020B0502040204020203" pitchFamily="34" charset="0"/>
              <a:cs typeface="Segoe UI" panose="020B0502040204020203" pitchFamily="34" charset="0"/>
            </a:endParaRPr>
          </a:p>
        </p:txBody>
      </p:sp>
      <p:grpSp>
        <p:nvGrpSpPr>
          <p:cNvPr id="80" name="Group 79"/>
          <p:cNvGrpSpPr/>
          <p:nvPr/>
        </p:nvGrpSpPr>
        <p:grpSpPr>
          <a:xfrm>
            <a:off x="811277" y="2001085"/>
            <a:ext cx="3099164" cy="3905633"/>
            <a:chOff x="811277" y="2001085"/>
            <a:chExt cx="3099164" cy="3905633"/>
          </a:xfrm>
        </p:grpSpPr>
        <p:grpSp>
          <p:nvGrpSpPr>
            <p:cNvPr id="79" name="Group 78"/>
            <p:cNvGrpSpPr/>
            <p:nvPr/>
          </p:nvGrpSpPr>
          <p:grpSpPr>
            <a:xfrm>
              <a:off x="811277" y="2001085"/>
              <a:ext cx="3099164" cy="3905633"/>
              <a:chOff x="811277" y="2001085"/>
              <a:chExt cx="3099164" cy="3905633"/>
            </a:xfrm>
          </p:grpSpPr>
          <p:grpSp>
            <p:nvGrpSpPr>
              <p:cNvPr id="48" name="Group 47"/>
              <p:cNvGrpSpPr/>
              <p:nvPr/>
            </p:nvGrpSpPr>
            <p:grpSpPr>
              <a:xfrm>
                <a:off x="811278" y="2001085"/>
                <a:ext cx="3099163" cy="3905633"/>
                <a:chOff x="5562600" y="2447925"/>
                <a:chExt cx="3048001" cy="3390900"/>
              </a:xfrm>
            </p:grpSpPr>
            <p:pic>
              <p:nvPicPr>
                <p:cNvPr id="46" name="Picture 45"/>
                <p:cNvPicPr>
                  <a:picLocks noChangeAspect="1"/>
                </p:cNvPicPr>
                <p:nvPr/>
              </p:nvPicPr>
              <p:blipFill>
                <a:blip r:embed="rId11"/>
                <a:stretch>
                  <a:fillRect/>
                </a:stretch>
              </p:blipFill>
              <p:spPr>
                <a:xfrm>
                  <a:off x="5562600" y="2447925"/>
                  <a:ext cx="3048000" cy="1962150"/>
                </a:xfrm>
                <a:prstGeom prst="rect">
                  <a:avLst/>
                </a:prstGeom>
              </p:spPr>
            </p:pic>
            <p:pic>
              <p:nvPicPr>
                <p:cNvPr id="47" name="Picture 46"/>
                <p:cNvPicPr>
                  <a:picLocks noChangeAspect="1"/>
                </p:cNvPicPr>
                <p:nvPr/>
              </p:nvPicPr>
              <p:blipFill>
                <a:blip r:embed="rId12"/>
                <a:stretch>
                  <a:fillRect/>
                </a:stretch>
              </p:blipFill>
              <p:spPr>
                <a:xfrm>
                  <a:off x="5562601" y="4410075"/>
                  <a:ext cx="3048000" cy="1428750"/>
                </a:xfrm>
                <a:prstGeom prst="rect">
                  <a:avLst/>
                </a:prstGeom>
              </p:spPr>
            </p:pic>
          </p:grpSp>
          <p:sp>
            <p:nvSpPr>
              <p:cNvPr id="67" name="Rectangle 66"/>
              <p:cNvSpPr/>
              <p:nvPr/>
            </p:nvSpPr>
            <p:spPr>
              <a:xfrm>
                <a:off x="2255169" y="2185680"/>
                <a:ext cx="556260" cy="182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11277" y="4800147"/>
                <a:ext cx="813313" cy="2364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Oval 61"/>
            <p:cNvSpPr/>
            <p:nvPr/>
          </p:nvSpPr>
          <p:spPr>
            <a:xfrm>
              <a:off x="820971" y="4992324"/>
              <a:ext cx="859244"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grpSp>
        <p:nvGrpSpPr>
          <p:cNvPr id="83" name="Group 82"/>
          <p:cNvGrpSpPr/>
          <p:nvPr/>
        </p:nvGrpSpPr>
        <p:grpSpPr>
          <a:xfrm>
            <a:off x="4159889" y="2001085"/>
            <a:ext cx="3087810" cy="3890898"/>
            <a:chOff x="4159889" y="2001085"/>
            <a:chExt cx="3087810" cy="3890898"/>
          </a:xfrm>
        </p:grpSpPr>
        <p:grpSp>
          <p:nvGrpSpPr>
            <p:cNvPr id="77" name="Group 76"/>
            <p:cNvGrpSpPr/>
            <p:nvPr/>
          </p:nvGrpSpPr>
          <p:grpSpPr>
            <a:xfrm>
              <a:off x="4159889" y="2001085"/>
              <a:ext cx="3087810" cy="3890898"/>
              <a:chOff x="4159889" y="2001085"/>
              <a:chExt cx="3087810" cy="3890898"/>
            </a:xfrm>
          </p:grpSpPr>
          <p:grpSp>
            <p:nvGrpSpPr>
              <p:cNvPr id="53" name="Group 52"/>
              <p:cNvGrpSpPr/>
              <p:nvPr/>
            </p:nvGrpSpPr>
            <p:grpSpPr>
              <a:xfrm>
                <a:off x="4159889" y="2001085"/>
                <a:ext cx="3087810" cy="3890898"/>
                <a:chOff x="4828281" y="2001085"/>
                <a:chExt cx="2971800" cy="3095625"/>
              </a:xfrm>
            </p:grpSpPr>
            <p:pic>
              <p:nvPicPr>
                <p:cNvPr id="49" name="Picture 48"/>
                <p:cNvPicPr>
                  <a:picLocks noChangeAspect="1"/>
                </p:cNvPicPr>
                <p:nvPr/>
              </p:nvPicPr>
              <p:blipFill>
                <a:blip r:embed="rId13"/>
                <a:stretch>
                  <a:fillRect/>
                </a:stretch>
              </p:blipFill>
              <p:spPr>
                <a:xfrm>
                  <a:off x="4828281" y="2001085"/>
                  <a:ext cx="2971800" cy="1695450"/>
                </a:xfrm>
                <a:prstGeom prst="rect">
                  <a:avLst/>
                </a:prstGeom>
              </p:spPr>
            </p:pic>
            <p:pic>
              <p:nvPicPr>
                <p:cNvPr id="50" name="Picture 49"/>
                <p:cNvPicPr>
                  <a:picLocks noChangeAspect="1"/>
                </p:cNvPicPr>
                <p:nvPr/>
              </p:nvPicPr>
              <p:blipFill>
                <a:blip r:embed="rId14"/>
                <a:stretch>
                  <a:fillRect/>
                </a:stretch>
              </p:blipFill>
              <p:spPr>
                <a:xfrm>
                  <a:off x="4828281" y="3696535"/>
                  <a:ext cx="2971800" cy="1400175"/>
                </a:xfrm>
                <a:prstGeom prst="rect">
                  <a:avLst/>
                </a:prstGeom>
              </p:spPr>
            </p:pic>
          </p:grpSp>
          <p:sp>
            <p:nvSpPr>
              <p:cNvPr id="68" name="Rectangle 67"/>
              <p:cNvSpPr/>
              <p:nvPr/>
            </p:nvSpPr>
            <p:spPr>
              <a:xfrm>
                <a:off x="5634990" y="2209799"/>
                <a:ext cx="575310" cy="2400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4206293" y="4733925"/>
                <a:ext cx="669859" cy="2190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Oval 63"/>
            <p:cNvSpPr/>
            <p:nvPr/>
          </p:nvSpPr>
          <p:spPr>
            <a:xfrm>
              <a:off x="4159889" y="4887148"/>
              <a:ext cx="779272" cy="408353"/>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grpSp>
        <p:nvGrpSpPr>
          <p:cNvPr id="82" name="Group 81"/>
          <p:cNvGrpSpPr/>
          <p:nvPr/>
        </p:nvGrpSpPr>
        <p:grpSpPr>
          <a:xfrm>
            <a:off x="7469681" y="1988809"/>
            <a:ext cx="3129213" cy="3903174"/>
            <a:chOff x="7469681" y="1988809"/>
            <a:chExt cx="3129213" cy="3903174"/>
          </a:xfrm>
        </p:grpSpPr>
        <p:grpSp>
          <p:nvGrpSpPr>
            <p:cNvPr id="75" name="Group 74"/>
            <p:cNvGrpSpPr/>
            <p:nvPr/>
          </p:nvGrpSpPr>
          <p:grpSpPr>
            <a:xfrm>
              <a:off x="7469681" y="1988809"/>
              <a:ext cx="3129213" cy="3903174"/>
              <a:chOff x="7469681" y="1988809"/>
              <a:chExt cx="3129213" cy="3903174"/>
            </a:xfrm>
          </p:grpSpPr>
          <p:grpSp>
            <p:nvGrpSpPr>
              <p:cNvPr id="56" name="Group 55"/>
              <p:cNvGrpSpPr/>
              <p:nvPr/>
            </p:nvGrpSpPr>
            <p:grpSpPr>
              <a:xfrm>
                <a:off x="7469681" y="1988809"/>
                <a:ext cx="3129213" cy="3903174"/>
                <a:chOff x="8045936" y="1988809"/>
                <a:chExt cx="2952750" cy="3209925"/>
              </a:xfrm>
            </p:grpSpPr>
            <p:pic>
              <p:nvPicPr>
                <p:cNvPr id="54" name="Picture 53"/>
                <p:cNvPicPr>
                  <a:picLocks noChangeAspect="1"/>
                </p:cNvPicPr>
                <p:nvPr/>
              </p:nvPicPr>
              <p:blipFill>
                <a:blip r:embed="rId15"/>
                <a:stretch>
                  <a:fillRect/>
                </a:stretch>
              </p:blipFill>
              <p:spPr>
                <a:xfrm>
                  <a:off x="8045936" y="1988809"/>
                  <a:ext cx="2952750" cy="1857375"/>
                </a:xfrm>
                <a:prstGeom prst="rect">
                  <a:avLst/>
                </a:prstGeom>
              </p:spPr>
            </p:pic>
            <p:pic>
              <p:nvPicPr>
                <p:cNvPr id="55" name="Picture 54"/>
                <p:cNvPicPr>
                  <a:picLocks noChangeAspect="1"/>
                </p:cNvPicPr>
                <p:nvPr/>
              </p:nvPicPr>
              <p:blipFill>
                <a:blip r:embed="rId16"/>
                <a:stretch>
                  <a:fillRect/>
                </a:stretch>
              </p:blipFill>
              <p:spPr>
                <a:xfrm>
                  <a:off x="8045936" y="3846184"/>
                  <a:ext cx="2952750" cy="1352550"/>
                </a:xfrm>
                <a:prstGeom prst="rect">
                  <a:avLst/>
                </a:prstGeom>
              </p:spPr>
            </p:pic>
          </p:grpSp>
          <p:sp>
            <p:nvSpPr>
              <p:cNvPr id="69" name="Rectangle 68"/>
              <p:cNvSpPr/>
              <p:nvPr/>
            </p:nvSpPr>
            <p:spPr>
              <a:xfrm>
                <a:off x="8978265" y="2186940"/>
                <a:ext cx="626779" cy="2971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7469681" y="4867275"/>
                <a:ext cx="707415" cy="1447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Oval 64"/>
            <p:cNvSpPr/>
            <p:nvPr/>
          </p:nvSpPr>
          <p:spPr>
            <a:xfrm>
              <a:off x="7469681" y="5012041"/>
              <a:ext cx="820500"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grpSp>
        <p:nvGrpSpPr>
          <p:cNvPr id="81" name="Group 80"/>
          <p:cNvGrpSpPr/>
          <p:nvPr/>
        </p:nvGrpSpPr>
        <p:grpSpPr>
          <a:xfrm>
            <a:off x="10795256" y="2001085"/>
            <a:ext cx="3256704" cy="3890898"/>
            <a:chOff x="10795256" y="2001085"/>
            <a:chExt cx="3256704" cy="3890898"/>
          </a:xfrm>
        </p:grpSpPr>
        <p:grpSp>
          <p:nvGrpSpPr>
            <p:cNvPr id="73" name="Group 72"/>
            <p:cNvGrpSpPr/>
            <p:nvPr/>
          </p:nvGrpSpPr>
          <p:grpSpPr>
            <a:xfrm>
              <a:off x="10795256" y="2001085"/>
              <a:ext cx="3256704" cy="3890898"/>
              <a:chOff x="10795256" y="2001085"/>
              <a:chExt cx="3256704" cy="3890898"/>
            </a:xfrm>
          </p:grpSpPr>
          <p:grpSp>
            <p:nvGrpSpPr>
              <p:cNvPr id="60" name="Group 59"/>
              <p:cNvGrpSpPr/>
              <p:nvPr/>
            </p:nvGrpSpPr>
            <p:grpSpPr>
              <a:xfrm>
                <a:off x="10795256" y="2001085"/>
                <a:ext cx="3256704" cy="3890898"/>
                <a:chOff x="10795255" y="2001085"/>
                <a:chExt cx="3090561" cy="4133460"/>
              </a:xfrm>
            </p:grpSpPr>
            <p:pic>
              <p:nvPicPr>
                <p:cNvPr id="57" name="Picture 56"/>
                <p:cNvPicPr>
                  <a:picLocks noChangeAspect="1"/>
                </p:cNvPicPr>
                <p:nvPr/>
              </p:nvPicPr>
              <p:blipFill>
                <a:blip r:embed="rId17"/>
                <a:stretch>
                  <a:fillRect/>
                </a:stretch>
              </p:blipFill>
              <p:spPr>
                <a:xfrm>
                  <a:off x="10795255" y="2001085"/>
                  <a:ext cx="3090561" cy="2713499"/>
                </a:xfrm>
                <a:prstGeom prst="rect">
                  <a:avLst/>
                </a:prstGeom>
              </p:spPr>
            </p:pic>
            <p:pic>
              <p:nvPicPr>
                <p:cNvPr id="58" name="Picture 57"/>
                <p:cNvPicPr>
                  <a:picLocks noChangeAspect="1"/>
                </p:cNvPicPr>
                <p:nvPr/>
              </p:nvPicPr>
              <p:blipFill>
                <a:blip r:embed="rId18"/>
                <a:stretch>
                  <a:fillRect/>
                </a:stretch>
              </p:blipFill>
              <p:spPr>
                <a:xfrm>
                  <a:off x="10795255" y="4591372"/>
                  <a:ext cx="3090561" cy="1543173"/>
                </a:xfrm>
                <a:prstGeom prst="rect">
                  <a:avLst/>
                </a:prstGeom>
              </p:spPr>
            </p:pic>
          </p:grpSp>
          <p:sp>
            <p:nvSpPr>
              <p:cNvPr id="70" name="Rectangle 69"/>
              <p:cNvSpPr/>
              <p:nvPr/>
            </p:nvSpPr>
            <p:spPr>
              <a:xfrm>
                <a:off x="12373065" y="2188845"/>
                <a:ext cx="556260" cy="190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0850880" y="4953000"/>
                <a:ext cx="670560" cy="2057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p:cNvSpPr/>
            <p:nvPr/>
          </p:nvSpPr>
          <p:spPr>
            <a:xfrm>
              <a:off x="10795256" y="5078774"/>
              <a:ext cx="869339" cy="394071"/>
            </a:xfrm>
            <a:prstGeom prst="ellipse">
              <a:avLst/>
            </a:prstGeom>
            <a:noFill/>
            <a:ln cap="rnd" cmpd="sng">
              <a:solidFill>
                <a:srgbClr val="FF0000"/>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ContrastingRightFacing"/>
                <a:lightRig rig="threePt" dir="t"/>
              </a:scene3d>
            </a:bodyPr>
            <a:lstStyle/>
            <a:p>
              <a:pPr algn="ctr"/>
              <a:endParaRPr lang="en-US"/>
            </a:p>
          </p:txBody>
        </p:sp>
      </p:grpSp>
    </p:spTree>
    <p:extLst>
      <p:ext uri="{BB962C8B-B14F-4D97-AF65-F5344CB8AC3E}">
        <p14:creationId xmlns:p14="http://schemas.microsoft.com/office/powerpoint/2010/main" val="38849709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smtClean="0">
                  <a:solidFill>
                    <a:schemeClr val="tx1"/>
                  </a:solidFill>
                  <a:hlinkClick r:id="rId5" action="ppaction://hlinksldjump"/>
                </a:rPr>
                <a:t>Questionnaire</a:t>
              </a:r>
              <a:endParaRPr lang="en-US" sz="1200" b="1" dirty="0">
                <a:solidFill>
                  <a:schemeClr val="tx1"/>
                </a:solidFill>
              </a:endParaRP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050"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7595125" cy="584775"/>
          </a:xfrm>
          <a:prstGeom prst="rect">
            <a:avLst/>
          </a:prstGeom>
          <a:noFill/>
        </p:spPr>
        <p:txBody>
          <a:bodyPr wrap="square" rtlCol="0">
            <a:spAutoFit/>
          </a:bodyPr>
          <a:lstStyle/>
          <a:p>
            <a:r>
              <a:rPr lang="en-US" sz="3200" b="1" dirty="0" smtClean="0">
                <a:latin typeface="Arial Rounded MT Bold" panose="020F0704030504030204" pitchFamily="34" charset="0"/>
              </a:rPr>
              <a:t>Frequency of Post by NDIM (Monthly)</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62</a:t>
            </a:r>
            <a:endParaRPr lang="en-US" sz="2000" b="1" dirty="0"/>
          </a:p>
        </p:txBody>
      </p:sp>
      <p:pic>
        <p:nvPicPr>
          <p:cNvPr id="1026" name="Picture 2" descr="Image result for July 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980" r="24064"/>
          <a:stretch/>
        </p:blipFill>
        <p:spPr bwMode="auto">
          <a:xfrm>
            <a:off x="5522044" y="2888703"/>
            <a:ext cx="1083789" cy="841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ctober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267254" y="2943399"/>
            <a:ext cx="2136390" cy="58483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september png"/>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6584" b="89712" l="5596" r="93502">
                        <a14:foregroundMark x1="78339" y1="49383" x2="78339" y2="49383"/>
                        <a14:backgroundMark x1="13357" y1="60494" x2="13357" y2="60494"/>
                      </a14:backgroundRemoval>
                    </a14:imgEffect>
                  </a14:imgLayer>
                </a14:imgProps>
              </a:ext>
              <a:ext uri="{28A0092B-C50C-407E-A947-70E740481C1C}">
                <a14:useLocalDpi xmlns:a14="http://schemas.microsoft.com/office/drawing/2010/main" val="0"/>
              </a:ext>
            </a:extLst>
          </a:blip>
          <a:srcRect l="6680" t="6207" r="7640" b="7649"/>
          <a:stretch/>
        </p:blipFill>
        <p:spPr bwMode="auto">
          <a:xfrm>
            <a:off x="9115792" y="2840393"/>
            <a:ext cx="2151462" cy="94881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058944" y="2191652"/>
            <a:ext cx="11284523" cy="4846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2" descr="Image result for circle frame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59828" y="3887334"/>
            <a:ext cx="952778" cy="913690"/>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1598206" y="3887334"/>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1</a:t>
            </a:r>
          </a:p>
        </p:txBody>
      </p:sp>
      <p:pic>
        <p:nvPicPr>
          <p:cNvPr id="54" name="Picture 12" descr="Image result for circle frame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720359" y="3886365"/>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Image result for circle frame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959848" y="3886365"/>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Image result for circle frame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874382" y="3886010"/>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Image result for circle frame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57180" y="3886979"/>
            <a:ext cx="952778" cy="913690"/>
          </a:xfrm>
          <a:prstGeom prst="rect">
            <a:avLst/>
          </a:prstGeom>
          <a:noFill/>
          <a:extLst>
            <a:ext uri="{909E8E84-426E-40DD-AFC4-6F175D3DCCD1}">
              <a14:hiddenFill xmlns:a14="http://schemas.microsoft.com/office/drawing/2010/main">
                <a:solidFill>
                  <a:srgbClr val="FFFFFF"/>
                </a:solidFill>
              </a14:hiddenFill>
            </a:ext>
          </a:extLst>
        </p:spPr>
      </p:pic>
      <p:sp>
        <p:nvSpPr>
          <p:cNvPr id="66" name="Oval 65"/>
          <p:cNvSpPr/>
          <p:nvPr/>
        </p:nvSpPr>
        <p:spPr>
          <a:xfrm>
            <a:off x="9974994" y="3894507"/>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0</a:t>
            </a:r>
          </a:p>
        </p:txBody>
      </p:sp>
      <p:sp>
        <p:nvSpPr>
          <p:cNvPr id="67" name="Oval 66"/>
          <p:cNvSpPr/>
          <p:nvPr/>
        </p:nvSpPr>
        <p:spPr>
          <a:xfrm>
            <a:off x="7739548" y="3886010"/>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2</a:t>
            </a:r>
            <a:endParaRPr lang="en-US" sz="3600" b="1" dirty="0">
              <a:solidFill>
                <a:srgbClr val="FF0000"/>
              </a:solidFill>
            </a:endParaRPr>
          </a:p>
        </p:txBody>
      </p:sp>
      <p:sp>
        <p:nvSpPr>
          <p:cNvPr id="68" name="Oval 67"/>
          <p:cNvSpPr/>
          <p:nvPr/>
        </p:nvSpPr>
        <p:spPr>
          <a:xfrm>
            <a:off x="5576369" y="3886979"/>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0</a:t>
            </a:r>
          </a:p>
        </p:txBody>
      </p:sp>
      <p:sp>
        <p:nvSpPr>
          <p:cNvPr id="69" name="Oval 68"/>
          <p:cNvSpPr/>
          <p:nvPr/>
        </p:nvSpPr>
        <p:spPr>
          <a:xfrm>
            <a:off x="11912942" y="3894507"/>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18</a:t>
            </a:r>
            <a:endParaRPr lang="en-US" sz="3600" b="1" dirty="0">
              <a:solidFill>
                <a:srgbClr val="FF0000"/>
              </a:solidFill>
            </a:endParaRPr>
          </a:p>
        </p:txBody>
      </p:sp>
      <p:pic>
        <p:nvPicPr>
          <p:cNvPr id="60" name="Picture 18" descr="Related image"/>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backgroundRemoval t="7143" b="96429" l="0" r="98333">
                        <a14:foregroundMark x1="9524" y1="22078" x2="9524" y2="22078"/>
                        <a14:foregroundMark x1="20595" y1="30844" x2="20595" y2="30844"/>
                        <a14:foregroundMark x1="51548" y1="23377" x2="51548" y2="23377"/>
                        <a14:foregroundMark x1="70595" y1="17532" x2="70595" y2="17532"/>
                        <a14:foregroundMark x1="92381" y1="15584" x2="92381" y2="15584"/>
                      </a14:backgroundRemoval>
                    </a14:imgEffect>
                  </a14:imgLayer>
                </a14:imgProps>
              </a:ext>
              <a:ext uri="{28A0092B-C50C-407E-A947-70E740481C1C}">
                <a14:useLocalDpi xmlns:a14="http://schemas.microsoft.com/office/drawing/2010/main" val="0"/>
              </a:ext>
            </a:extLst>
          </a:blip>
          <a:srcRect l="1" r="1397"/>
          <a:stretch/>
        </p:blipFill>
        <p:spPr bwMode="auto">
          <a:xfrm>
            <a:off x="7086563" y="2892543"/>
            <a:ext cx="1846244" cy="6865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2018 black png"/>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ackgroundRemoval t="35000" b="68125" l="15000" r="87188">
                        <a14:foregroundMark x1="28594" y1="40156" x2="28594" y2="40156"/>
                        <a14:foregroundMark x1="40469" y1="42656" x2="40469" y2="42656"/>
                        <a14:foregroundMark x1="61406" y1="42656" x2="61406" y2="42656"/>
                      </a14:backgroundRemoval>
                    </a14:imgEffect>
                  </a14:imgLayer>
                </a14:imgProps>
              </a:ext>
              <a:ext uri="{28A0092B-C50C-407E-A947-70E740481C1C}">
                <a14:useLocalDpi xmlns:a14="http://schemas.microsoft.com/office/drawing/2010/main" val="0"/>
              </a:ext>
            </a:extLst>
          </a:blip>
          <a:srcRect l="15503" t="34939" r="13107" b="33672"/>
          <a:stretch/>
        </p:blipFill>
        <p:spPr bwMode="auto">
          <a:xfrm>
            <a:off x="567808" y="2102419"/>
            <a:ext cx="1488716" cy="6545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june png"/>
          <p:cNvPicPr>
            <a:picLocks noChangeAspect="1" noChangeArrowheads="1"/>
          </p:cNvPicPr>
          <p:nvPr/>
        </p:nvPicPr>
        <p:blipFill rotWithShape="1">
          <a:blip r:embed="rId20">
            <a:extLst>
              <a:ext uri="{BEBA8EAE-BF5A-486C-A8C5-ECC9F3942E4B}">
                <a14:imgProps xmlns:a14="http://schemas.microsoft.com/office/drawing/2010/main">
                  <a14:imgLayer r:embed="rId21">
                    <a14:imgEffect>
                      <a14:backgroundRemoval t="20000" b="73333" l="55167" r="85500">
                        <a14:foregroundMark x1="66000" y1="31905" x2="66000" y2="31905"/>
                      </a14:backgroundRemoval>
                    </a14:imgEffect>
                  </a14:imgLayer>
                </a14:imgProps>
              </a:ext>
              <a:ext uri="{28A0092B-C50C-407E-A947-70E740481C1C}">
                <a14:useLocalDpi xmlns:a14="http://schemas.microsoft.com/office/drawing/2010/main" val="0"/>
              </a:ext>
            </a:extLst>
          </a:blip>
          <a:srcRect l="55106" t="20587" r="14494" b="24556"/>
          <a:stretch/>
        </p:blipFill>
        <p:spPr bwMode="auto">
          <a:xfrm>
            <a:off x="3459671" y="2888703"/>
            <a:ext cx="1334417" cy="842790"/>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3636604" y="3885300"/>
            <a:ext cx="958820" cy="914400"/>
            <a:chOff x="2386063" y="3833485"/>
            <a:chExt cx="958820" cy="914400"/>
          </a:xfrm>
        </p:grpSpPr>
        <p:pic>
          <p:nvPicPr>
            <p:cNvPr id="49" name="Picture 12" descr="Image result for circle frame 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386063" y="3833840"/>
              <a:ext cx="952778" cy="913690"/>
            </a:xfrm>
            <a:prstGeom prst="rect">
              <a:avLst/>
            </a:prstGeom>
            <a:noFill/>
            <a:extLst>
              <a:ext uri="{909E8E84-426E-40DD-AFC4-6F175D3DCCD1}">
                <a14:hiddenFill xmlns:a14="http://schemas.microsoft.com/office/drawing/2010/main">
                  <a:solidFill>
                    <a:srgbClr val="FFFFFF"/>
                  </a:solidFill>
                </a14:hiddenFill>
              </a:ext>
            </a:extLst>
          </p:spPr>
        </p:pic>
        <p:sp>
          <p:nvSpPr>
            <p:cNvPr id="53" name="Oval 52"/>
            <p:cNvSpPr/>
            <p:nvPr/>
          </p:nvSpPr>
          <p:spPr>
            <a:xfrm>
              <a:off x="2430483" y="38334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1</a:t>
              </a:r>
              <a:endParaRPr lang="en-US" sz="3600" b="1" dirty="0">
                <a:solidFill>
                  <a:srgbClr val="FF0000"/>
                </a:solidFill>
              </a:endParaRPr>
            </a:p>
          </p:txBody>
        </p:sp>
      </p:grpSp>
      <p:pic>
        <p:nvPicPr>
          <p:cNvPr id="39" name="Picture 10" descr="Image result for may png"/>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27451" b="79902" l="30667" r="67667">
                        <a14:foregroundMark x1="53833" y1="47059" x2="53833" y2="47059"/>
                        <a14:foregroundMark x1="63333" y1="49510" x2="63333" y2="49510"/>
                      </a14:backgroundRemoval>
                    </a14:imgEffect>
                  </a14:imgLayer>
                </a14:imgProps>
              </a:ext>
              <a:ext uri="{28A0092B-C50C-407E-A947-70E740481C1C}">
                <a14:useLocalDpi xmlns:a14="http://schemas.microsoft.com/office/drawing/2010/main" val="0"/>
              </a:ext>
            </a:extLst>
          </a:blip>
          <a:srcRect l="32192" t="25986" r="32837" b="16871"/>
          <a:stretch/>
        </p:blipFill>
        <p:spPr bwMode="auto">
          <a:xfrm>
            <a:off x="1487345" y="2943100"/>
            <a:ext cx="1416180" cy="786767"/>
          </a:xfrm>
          <a:prstGeom prst="rect">
            <a:avLst/>
          </a:prstGeom>
          <a:noFill/>
          <a:extLst>
            <a:ext uri="{909E8E84-426E-40DD-AFC4-6F175D3DCCD1}">
              <a14:hiddenFill xmlns:a14="http://schemas.microsoft.com/office/drawing/2010/main">
                <a:solidFill>
                  <a:srgbClr val="FFFFFF"/>
                </a:solidFill>
              </a14:hiddenFill>
            </a:ext>
          </a:extLst>
        </p:spPr>
      </p:pic>
      <p:sp>
        <p:nvSpPr>
          <p:cNvPr id="70" name="Rounded Rectangle 69"/>
          <p:cNvSpPr/>
          <p:nvPr/>
        </p:nvSpPr>
        <p:spPr>
          <a:xfrm>
            <a:off x="2056523" y="6011333"/>
            <a:ext cx="10287877" cy="573057"/>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As NDIM stopped posting for a while on Instagram. So, there is no data between November to January. </a:t>
            </a:r>
            <a:endParaRPr lang="en-US"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1889221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smtClean="0">
                  <a:solidFill>
                    <a:schemeClr val="tx1"/>
                  </a:solidFill>
                  <a:hlinkClick r:id="rId5" action="ppaction://hlinksldjump"/>
                </a:rPr>
                <a:t>Questionnaire</a:t>
              </a:r>
              <a:endParaRPr lang="en-US" sz="1200" b="1" dirty="0">
                <a:solidFill>
                  <a:schemeClr val="tx1"/>
                </a:solidFill>
              </a:endParaRP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7365819" cy="584775"/>
          </a:xfrm>
          <a:prstGeom prst="rect">
            <a:avLst/>
          </a:prstGeom>
          <a:noFill/>
        </p:spPr>
        <p:txBody>
          <a:bodyPr wrap="square" rtlCol="0">
            <a:spAutoFit/>
          </a:bodyPr>
          <a:lstStyle/>
          <a:p>
            <a:r>
              <a:rPr lang="en-US" sz="3200" b="1" dirty="0" smtClean="0">
                <a:latin typeface="Arial Rounded MT Bold" panose="020F0704030504030204" pitchFamily="34" charset="0"/>
              </a:rPr>
              <a:t>Frequency of Post by TIPS (Monthly)</a:t>
            </a:r>
            <a:endParaRPr lang="en-US" sz="3200" b="1" dirty="0">
              <a:latin typeface="Arial Rounded MT Bold" panose="020F0704030504030204" pitchFamily="34" charset="0"/>
            </a:endParaRPr>
          </a:p>
        </p:txBody>
      </p:sp>
      <p:sp>
        <p:nvSpPr>
          <p:cNvPr id="37" name="Oval 36">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63</a:t>
            </a:r>
            <a:endParaRPr lang="en-US" sz="2000" b="1" dirty="0"/>
          </a:p>
        </p:txBody>
      </p:sp>
      <p:pic>
        <p:nvPicPr>
          <p:cNvPr id="1026" name="Picture 2" descr="Image result for July pn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980" r="24064"/>
          <a:stretch/>
        </p:blipFill>
        <p:spPr bwMode="auto">
          <a:xfrm>
            <a:off x="571201" y="2866267"/>
            <a:ext cx="1083789" cy="8411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ctober 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095303" y="2958240"/>
            <a:ext cx="2136390" cy="58483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november png"/>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11667" b="90000" l="9605" r="90584">
                        <a14:foregroundMark x1="15254" y1="46667" x2="15254" y2="46667"/>
                        <a14:foregroundMark x1="74953" y1="50000" x2="74953" y2="50000"/>
                      </a14:backgroundRemoval>
                    </a14:imgEffect>
                  </a14:imgLayer>
                </a14:imgProps>
              </a:ext>
              <a:ext uri="{28A0092B-C50C-407E-A947-70E740481C1C}">
                <a14:useLocalDpi xmlns:a14="http://schemas.microsoft.com/office/drawing/2010/main" val="0"/>
              </a:ext>
            </a:extLst>
          </a:blip>
          <a:srcRect l="12571" t="12130" r="11095" b="24165"/>
          <a:stretch/>
        </p:blipFill>
        <p:spPr bwMode="auto">
          <a:xfrm>
            <a:off x="8406402" y="2864485"/>
            <a:ext cx="1969881" cy="7430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december png"/>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ackgroundRemoval t="10000" b="90000" l="0" r="95778">
                        <a14:foregroundMark x1="3111" y1="40357" x2="3111" y2="40357"/>
                        <a14:foregroundMark x1="18333" y1="49286" x2="18333" y2="49286"/>
                        <a14:foregroundMark x1="25000" y1="54286" x2="25000" y2="54286"/>
                        <a14:foregroundMark x1="36667" y1="51786" x2="36667" y2="51786"/>
                        <a14:foregroundMark x1="68111" y1="46786" x2="68111" y2="46786"/>
                        <a14:foregroundMark x1="79333" y1="47857" x2="79333" y2="47857"/>
                        <a14:foregroundMark x1="90222" y1="49286" x2="90222" y2="49286"/>
                      </a14:backgroundRemoval>
                    </a14:imgEffect>
                  </a14:imgLayer>
                </a14:imgProps>
              </a:ext>
              <a:ext uri="{28A0092B-C50C-407E-A947-70E740481C1C}">
                <a14:useLocalDpi xmlns:a14="http://schemas.microsoft.com/office/drawing/2010/main" val="0"/>
              </a:ext>
            </a:extLst>
          </a:blip>
          <a:srcRect l="1313" t="5580" r="4860" b="10611"/>
          <a:stretch/>
        </p:blipFill>
        <p:spPr bwMode="auto">
          <a:xfrm>
            <a:off x="10538480" y="3113896"/>
            <a:ext cx="1693199" cy="47053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january png"/>
          <p:cNvPicPr>
            <a:picLocks noChangeAspect="1" noChangeArrowheads="1"/>
          </p:cNvPicPr>
          <p:nvPr/>
        </p:nvPicPr>
        <p:blipFill rotWithShape="1">
          <a:blip r:embed="rId17">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12105" t="15399" r="10031" b="18570"/>
          <a:stretch/>
        </p:blipFill>
        <p:spPr bwMode="auto">
          <a:xfrm>
            <a:off x="12393876" y="3001143"/>
            <a:ext cx="1830369" cy="7370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september png"/>
          <p:cNvPicPr>
            <a:picLocks noChangeAspect="1" noChangeArrowheads="1"/>
          </p:cNvPicPr>
          <p:nvPr/>
        </p:nvPicPr>
        <p:blipFill rotWithShape="1">
          <a:blip r:embed="rId19">
            <a:extLst>
              <a:ext uri="{BEBA8EAE-BF5A-486C-A8C5-ECC9F3942E4B}">
                <a14:imgProps xmlns:a14="http://schemas.microsoft.com/office/drawing/2010/main">
                  <a14:imgLayer r:embed="rId20">
                    <a14:imgEffect>
                      <a14:backgroundRemoval t="6584" b="89712" l="5596" r="93502">
                        <a14:foregroundMark x1="78339" y1="49383" x2="78339" y2="49383"/>
                        <a14:backgroundMark x1="13357" y1="60494" x2="13357" y2="60494"/>
                      </a14:backgroundRemoval>
                    </a14:imgEffect>
                  </a14:imgLayer>
                </a14:imgProps>
              </a:ext>
              <a:ext uri="{28A0092B-C50C-407E-A947-70E740481C1C}">
                <a14:useLocalDpi xmlns:a14="http://schemas.microsoft.com/office/drawing/2010/main" val="0"/>
              </a:ext>
            </a:extLst>
          </a:blip>
          <a:srcRect l="6680" t="6207" r="7640" b="7649"/>
          <a:stretch/>
        </p:blipFill>
        <p:spPr bwMode="auto">
          <a:xfrm>
            <a:off x="3878683" y="2810387"/>
            <a:ext cx="2151462" cy="948819"/>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a:off x="2058945" y="2191652"/>
            <a:ext cx="10172734" cy="4846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descr="Image result for 2019 black pn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9067" t="5324" r="8863" b="10573"/>
          <a:stretch/>
        </p:blipFill>
        <p:spPr bwMode="auto">
          <a:xfrm>
            <a:off x="12491909" y="2092619"/>
            <a:ext cx="1634301" cy="7177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36706" y="3833840"/>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386063" y="3833840"/>
            <a:ext cx="952778" cy="913690"/>
          </a:xfrm>
          <a:prstGeom prst="rect">
            <a:avLst/>
          </a:prstGeom>
          <a:noFill/>
          <a:extLst>
            <a:ext uri="{909E8E84-426E-40DD-AFC4-6F175D3DCCD1}">
              <a14:hiddenFill xmlns:a14="http://schemas.microsoft.com/office/drawing/2010/main">
                <a:solidFill>
                  <a:srgbClr val="FFFFFF"/>
                </a:solidFill>
              </a14:hiddenFill>
            </a:ext>
          </a:extLst>
        </p:spPr>
      </p:pic>
      <p:sp>
        <p:nvSpPr>
          <p:cNvPr id="36" name="Oval 35"/>
          <p:cNvSpPr/>
          <p:nvPr/>
        </p:nvSpPr>
        <p:spPr>
          <a:xfrm>
            <a:off x="675084" y="3833840"/>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4</a:t>
            </a:r>
            <a:endParaRPr lang="en-US" sz="4000" b="1" dirty="0">
              <a:solidFill>
                <a:srgbClr val="FF0000"/>
              </a:solidFill>
            </a:endParaRPr>
          </a:p>
        </p:txBody>
      </p:sp>
      <p:sp>
        <p:nvSpPr>
          <p:cNvPr id="53" name="Oval 52"/>
          <p:cNvSpPr/>
          <p:nvPr/>
        </p:nvSpPr>
        <p:spPr>
          <a:xfrm>
            <a:off x="2430483" y="38334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4</a:t>
            </a:r>
          </a:p>
        </p:txBody>
      </p:sp>
      <p:pic>
        <p:nvPicPr>
          <p:cNvPr id="54"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797237" y="3832871"/>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036726" y="3832871"/>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951260" y="3832516"/>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3038886" y="3832516"/>
            <a:ext cx="952778" cy="91369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2" descr="Image result for circle frame 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634058" y="3833485"/>
            <a:ext cx="952778" cy="913690"/>
          </a:xfrm>
          <a:prstGeom prst="rect">
            <a:avLst/>
          </a:prstGeom>
          <a:noFill/>
          <a:extLst>
            <a:ext uri="{909E8E84-426E-40DD-AFC4-6F175D3DCCD1}">
              <a14:hiddenFill xmlns:a14="http://schemas.microsoft.com/office/drawing/2010/main">
                <a:solidFill>
                  <a:srgbClr val="FFFFFF"/>
                </a:solidFill>
              </a14:hiddenFill>
            </a:ext>
          </a:extLst>
        </p:spPr>
      </p:pic>
      <p:sp>
        <p:nvSpPr>
          <p:cNvPr id="65" name="Oval 64"/>
          <p:cNvSpPr/>
          <p:nvPr/>
        </p:nvSpPr>
        <p:spPr>
          <a:xfrm>
            <a:off x="13077628" y="383180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rgbClr val="FF0000"/>
                </a:solidFill>
              </a:rPr>
              <a:t>36</a:t>
            </a:r>
            <a:endParaRPr lang="en-US" sz="3600" b="1" dirty="0">
              <a:solidFill>
                <a:srgbClr val="FF0000"/>
              </a:solidFill>
            </a:endParaRPr>
          </a:p>
        </p:txBody>
      </p:sp>
      <p:sp>
        <p:nvSpPr>
          <p:cNvPr id="66" name="Oval 65"/>
          <p:cNvSpPr/>
          <p:nvPr/>
        </p:nvSpPr>
        <p:spPr>
          <a:xfrm>
            <a:off x="9051872" y="3841013"/>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1</a:t>
            </a:r>
          </a:p>
        </p:txBody>
      </p:sp>
      <p:sp>
        <p:nvSpPr>
          <p:cNvPr id="67" name="Oval 66"/>
          <p:cNvSpPr/>
          <p:nvPr/>
        </p:nvSpPr>
        <p:spPr>
          <a:xfrm>
            <a:off x="6816426" y="3832516"/>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6</a:t>
            </a:r>
          </a:p>
        </p:txBody>
      </p:sp>
      <p:sp>
        <p:nvSpPr>
          <p:cNvPr id="68" name="Oval 67"/>
          <p:cNvSpPr/>
          <p:nvPr/>
        </p:nvSpPr>
        <p:spPr>
          <a:xfrm>
            <a:off x="4653247" y="3833485"/>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6</a:t>
            </a:r>
          </a:p>
        </p:txBody>
      </p:sp>
      <p:sp>
        <p:nvSpPr>
          <p:cNvPr id="69" name="Oval 68"/>
          <p:cNvSpPr/>
          <p:nvPr/>
        </p:nvSpPr>
        <p:spPr>
          <a:xfrm>
            <a:off x="10989820" y="3841013"/>
            <a:ext cx="914400" cy="9144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0000"/>
                </a:solidFill>
              </a:rPr>
              <a:t>3</a:t>
            </a:r>
          </a:p>
        </p:txBody>
      </p:sp>
      <p:pic>
        <p:nvPicPr>
          <p:cNvPr id="60" name="Picture 18" descr="Related image"/>
          <p:cNvPicPr>
            <a:picLocks noChangeAspect="1" noChangeArrowheads="1"/>
          </p:cNvPicPr>
          <p:nvPr/>
        </p:nvPicPr>
        <p:blipFill rotWithShape="1">
          <a:blip r:embed="rId23" cstate="print">
            <a:extLst>
              <a:ext uri="{BEBA8EAE-BF5A-486C-A8C5-ECC9F3942E4B}">
                <a14:imgProps xmlns:a14="http://schemas.microsoft.com/office/drawing/2010/main">
                  <a14:imgLayer r:embed="rId24">
                    <a14:imgEffect>
                      <a14:backgroundRemoval t="7143" b="96429" l="0" r="98333">
                        <a14:foregroundMark x1="9524" y1="22078" x2="9524" y2="22078"/>
                        <a14:foregroundMark x1="20595" y1="30844" x2="20595" y2="30844"/>
                        <a14:foregroundMark x1="51548" y1="23377" x2="51548" y2="23377"/>
                        <a14:foregroundMark x1="70595" y1="17532" x2="70595" y2="17532"/>
                        <a14:foregroundMark x1="92381" y1="15584" x2="92381" y2="15584"/>
                      </a14:backgroundRemoval>
                    </a14:imgEffect>
                  </a14:imgLayer>
                </a14:imgProps>
              </a:ext>
              <a:ext uri="{28A0092B-C50C-407E-A947-70E740481C1C}">
                <a14:useLocalDpi xmlns:a14="http://schemas.microsoft.com/office/drawing/2010/main" val="0"/>
              </a:ext>
            </a:extLst>
          </a:blip>
          <a:srcRect l="1" r="1397"/>
          <a:stretch/>
        </p:blipFill>
        <p:spPr bwMode="auto">
          <a:xfrm>
            <a:off x="1829699" y="2920963"/>
            <a:ext cx="1846244" cy="6865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Image result for 2018 black png"/>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35000" b="68125" l="15000" r="87188">
                        <a14:foregroundMark x1="28594" y1="40156" x2="28594" y2="40156"/>
                        <a14:foregroundMark x1="40469" y1="42656" x2="40469" y2="42656"/>
                        <a14:foregroundMark x1="61406" y1="42656" x2="61406" y2="42656"/>
                      </a14:backgroundRemoval>
                    </a14:imgEffect>
                  </a14:imgLayer>
                </a14:imgProps>
              </a:ext>
              <a:ext uri="{28A0092B-C50C-407E-A947-70E740481C1C}">
                <a14:useLocalDpi xmlns:a14="http://schemas.microsoft.com/office/drawing/2010/main" val="0"/>
              </a:ext>
            </a:extLst>
          </a:blip>
          <a:srcRect l="15503" t="34939" r="13107" b="33672"/>
          <a:stretch/>
        </p:blipFill>
        <p:spPr bwMode="auto">
          <a:xfrm>
            <a:off x="567808" y="2102419"/>
            <a:ext cx="1488716" cy="65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958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a:t>
            </a:r>
            <a:r>
              <a:rPr lang="en-US" sz="2000" b="1" dirty="0"/>
              <a:t>4</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367764"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sp>
        <p:nvSpPr>
          <p:cNvPr id="39" name="Rounded Rectangle 38"/>
          <p:cNvSpPr/>
          <p:nvPr/>
        </p:nvSpPr>
        <p:spPr>
          <a:xfrm>
            <a:off x="2636295" y="5952295"/>
            <a:ext cx="1775871"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Topical Post</a:t>
            </a:r>
          </a:p>
        </p:txBody>
      </p:sp>
      <p:sp>
        <p:nvSpPr>
          <p:cNvPr id="40" name="Rounded Rectangle 39"/>
          <p:cNvSpPr/>
          <p:nvPr/>
        </p:nvSpPr>
        <p:spPr>
          <a:xfrm>
            <a:off x="9931758" y="4929208"/>
            <a:ext cx="2869281"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Cultural Post</a:t>
            </a:r>
          </a:p>
        </p:txBody>
      </p:sp>
      <p:grpSp>
        <p:nvGrpSpPr>
          <p:cNvPr id="7" name="Group 6"/>
          <p:cNvGrpSpPr/>
          <p:nvPr/>
        </p:nvGrpSpPr>
        <p:grpSpPr>
          <a:xfrm>
            <a:off x="706072" y="2137389"/>
            <a:ext cx="7697498" cy="3713201"/>
            <a:chOff x="706072" y="2137389"/>
            <a:chExt cx="7697498" cy="3713201"/>
          </a:xfrm>
        </p:grpSpPr>
        <p:pic>
          <p:nvPicPr>
            <p:cNvPr id="38" name="Picture 37"/>
            <p:cNvPicPr>
              <a:picLocks noChangeAspect="1"/>
            </p:cNvPicPr>
            <p:nvPr/>
          </p:nvPicPr>
          <p:blipFill>
            <a:blip r:embed="rId11"/>
            <a:stretch>
              <a:fillRect/>
            </a:stretch>
          </p:blipFill>
          <p:spPr>
            <a:xfrm>
              <a:off x="706072" y="2137389"/>
              <a:ext cx="7697498" cy="3713201"/>
            </a:xfrm>
            <a:prstGeom prst="rect">
              <a:avLst/>
            </a:prstGeom>
          </p:spPr>
        </p:pic>
        <p:sp>
          <p:nvSpPr>
            <p:cNvPr id="41" name="Rectangle 40"/>
            <p:cNvSpPr/>
            <p:nvPr/>
          </p:nvSpPr>
          <p:spPr>
            <a:xfrm>
              <a:off x="6869007" y="2315038"/>
              <a:ext cx="609600" cy="142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772151" y="4852781"/>
              <a:ext cx="2085974" cy="3002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8571485" y="2137389"/>
            <a:ext cx="5589829" cy="2604558"/>
            <a:chOff x="8571485" y="2137389"/>
            <a:chExt cx="5589829" cy="2604558"/>
          </a:xfrm>
        </p:grpSpPr>
        <p:pic>
          <p:nvPicPr>
            <p:cNvPr id="37" name="Picture 36"/>
            <p:cNvPicPr>
              <a:picLocks noChangeAspect="1"/>
            </p:cNvPicPr>
            <p:nvPr/>
          </p:nvPicPr>
          <p:blipFill>
            <a:blip r:embed="rId12"/>
            <a:stretch>
              <a:fillRect/>
            </a:stretch>
          </p:blipFill>
          <p:spPr>
            <a:xfrm>
              <a:off x="8571485" y="2137389"/>
              <a:ext cx="5589829" cy="2604558"/>
            </a:xfrm>
            <a:prstGeom prst="rect">
              <a:avLst/>
            </a:prstGeom>
          </p:spPr>
        </p:pic>
        <p:sp>
          <p:nvSpPr>
            <p:cNvPr id="43" name="Rectangle 42"/>
            <p:cNvSpPr/>
            <p:nvPr/>
          </p:nvSpPr>
          <p:spPr>
            <a:xfrm>
              <a:off x="13107882" y="2260038"/>
              <a:ext cx="609600" cy="142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2258072" y="4094913"/>
              <a:ext cx="1786358" cy="25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54617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65</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367764"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sp>
        <p:nvSpPr>
          <p:cNvPr id="40" name="Rounded Rectangle 39"/>
          <p:cNvSpPr/>
          <p:nvPr/>
        </p:nvSpPr>
        <p:spPr>
          <a:xfrm>
            <a:off x="2862452" y="5668749"/>
            <a:ext cx="1862957"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Topical Post</a:t>
            </a:r>
          </a:p>
        </p:txBody>
      </p:sp>
      <p:sp>
        <p:nvSpPr>
          <p:cNvPr id="41" name="Rounded Rectangle 40"/>
          <p:cNvSpPr/>
          <p:nvPr/>
        </p:nvSpPr>
        <p:spPr>
          <a:xfrm>
            <a:off x="9513115" y="5033540"/>
            <a:ext cx="2797930"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Cultural Post</a:t>
            </a:r>
          </a:p>
        </p:txBody>
      </p:sp>
      <p:grpSp>
        <p:nvGrpSpPr>
          <p:cNvPr id="4" name="Group 3"/>
          <p:cNvGrpSpPr/>
          <p:nvPr/>
        </p:nvGrpSpPr>
        <p:grpSpPr>
          <a:xfrm>
            <a:off x="699783" y="2113262"/>
            <a:ext cx="7143518" cy="3422776"/>
            <a:chOff x="699783" y="2113262"/>
            <a:chExt cx="7143518" cy="3422776"/>
          </a:xfrm>
        </p:grpSpPr>
        <p:pic>
          <p:nvPicPr>
            <p:cNvPr id="38" name="Picture 37"/>
            <p:cNvPicPr>
              <a:picLocks noChangeAspect="1"/>
            </p:cNvPicPr>
            <p:nvPr/>
          </p:nvPicPr>
          <p:blipFill>
            <a:blip r:embed="rId11"/>
            <a:stretch>
              <a:fillRect/>
            </a:stretch>
          </p:blipFill>
          <p:spPr>
            <a:xfrm>
              <a:off x="699783" y="2113262"/>
              <a:ext cx="7143518" cy="3422776"/>
            </a:xfrm>
            <a:prstGeom prst="rect">
              <a:avLst/>
            </a:prstGeom>
          </p:spPr>
        </p:pic>
        <p:sp>
          <p:nvSpPr>
            <p:cNvPr id="37" name="Rectangle 36"/>
            <p:cNvSpPr/>
            <p:nvPr/>
          </p:nvSpPr>
          <p:spPr>
            <a:xfrm>
              <a:off x="6438862" y="2271066"/>
              <a:ext cx="609600" cy="142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470314" y="4655603"/>
              <a:ext cx="1786358" cy="25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7919331" y="2113262"/>
            <a:ext cx="6241983" cy="2799516"/>
            <a:chOff x="7919331" y="2113262"/>
            <a:chExt cx="6241983" cy="2799516"/>
          </a:xfrm>
        </p:grpSpPr>
        <p:pic>
          <p:nvPicPr>
            <p:cNvPr id="39" name="Picture 38"/>
            <p:cNvPicPr>
              <a:picLocks noChangeAspect="1"/>
            </p:cNvPicPr>
            <p:nvPr/>
          </p:nvPicPr>
          <p:blipFill>
            <a:blip r:embed="rId12"/>
            <a:stretch>
              <a:fillRect/>
            </a:stretch>
          </p:blipFill>
          <p:spPr>
            <a:xfrm>
              <a:off x="7919331" y="2113262"/>
              <a:ext cx="6241983" cy="2799516"/>
            </a:xfrm>
            <a:prstGeom prst="rect">
              <a:avLst/>
            </a:prstGeom>
          </p:spPr>
        </p:pic>
        <p:sp>
          <p:nvSpPr>
            <p:cNvPr id="43" name="Rectangle 42"/>
            <p:cNvSpPr/>
            <p:nvPr/>
          </p:nvSpPr>
          <p:spPr>
            <a:xfrm>
              <a:off x="12944331" y="2266949"/>
              <a:ext cx="609600" cy="142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2031651" y="4272517"/>
              <a:ext cx="1786358" cy="25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02235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66</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367764"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sp>
        <p:nvSpPr>
          <p:cNvPr id="41" name="Rounded Rectangle 40"/>
          <p:cNvSpPr/>
          <p:nvPr/>
        </p:nvSpPr>
        <p:spPr>
          <a:xfrm>
            <a:off x="2195435" y="6348086"/>
            <a:ext cx="2572379"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Achievement Post</a:t>
            </a:r>
          </a:p>
        </p:txBody>
      </p:sp>
      <p:sp>
        <p:nvSpPr>
          <p:cNvPr id="42" name="Rounded Rectangle 41"/>
          <p:cNvSpPr/>
          <p:nvPr/>
        </p:nvSpPr>
        <p:spPr>
          <a:xfrm>
            <a:off x="9990482" y="6298425"/>
            <a:ext cx="1995647"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Seminar post</a:t>
            </a:r>
          </a:p>
        </p:txBody>
      </p:sp>
      <p:grpSp>
        <p:nvGrpSpPr>
          <p:cNvPr id="4" name="Group 3"/>
          <p:cNvGrpSpPr/>
          <p:nvPr/>
        </p:nvGrpSpPr>
        <p:grpSpPr>
          <a:xfrm>
            <a:off x="706072" y="2030212"/>
            <a:ext cx="6693981" cy="4268213"/>
            <a:chOff x="706072" y="2030212"/>
            <a:chExt cx="6693981" cy="4268213"/>
          </a:xfrm>
        </p:grpSpPr>
        <p:pic>
          <p:nvPicPr>
            <p:cNvPr id="38" name="Picture 37"/>
            <p:cNvPicPr>
              <a:picLocks noChangeAspect="1"/>
            </p:cNvPicPr>
            <p:nvPr/>
          </p:nvPicPr>
          <p:blipFill>
            <a:blip r:embed="rId11"/>
            <a:stretch>
              <a:fillRect/>
            </a:stretch>
          </p:blipFill>
          <p:spPr>
            <a:xfrm>
              <a:off x="706072" y="2030212"/>
              <a:ext cx="6693981" cy="4268213"/>
            </a:xfrm>
            <a:prstGeom prst="rect">
              <a:avLst/>
            </a:prstGeom>
          </p:spPr>
        </p:pic>
        <p:sp>
          <p:nvSpPr>
            <p:cNvPr id="37" name="Rectangle 36"/>
            <p:cNvSpPr/>
            <p:nvPr/>
          </p:nvSpPr>
          <p:spPr>
            <a:xfrm>
              <a:off x="6043084" y="2233611"/>
              <a:ext cx="609600" cy="142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152076" y="5439001"/>
              <a:ext cx="2029774" cy="25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8134512" y="2030212"/>
            <a:ext cx="6026801" cy="4177749"/>
            <a:chOff x="8134512" y="2030212"/>
            <a:chExt cx="6026801" cy="4177749"/>
          </a:xfrm>
        </p:grpSpPr>
        <p:pic>
          <p:nvPicPr>
            <p:cNvPr id="40" name="Picture 39"/>
            <p:cNvPicPr>
              <a:picLocks noChangeAspect="1"/>
            </p:cNvPicPr>
            <p:nvPr/>
          </p:nvPicPr>
          <p:blipFill>
            <a:blip r:embed="rId12"/>
            <a:stretch>
              <a:fillRect/>
            </a:stretch>
          </p:blipFill>
          <p:spPr>
            <a:xfrm>
              <a:off x="8134512" y="2030212"/>
              <a:ext cx="6026801" cy="4177749"/>
            </a:xfrm>
            <a:prstGeom prst="rect">
              <a:avLst/>
            </a:prstGeom>
          </p:spPr>
        </p:pic>
        <p:sp>
          <p:nvSpPr>
            <p:cNvPr id="43" name="Rectangle 42"/>
            <p:cNvSpPr/>
            <p:nvPr/>
          </p:nvSpPr>
          <p:spPr>
            <a:xfrm>
              <a:off x="12875521" y="2162174"/>
              <a:ext cx="609600" cy="142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1991975" y="5382849"/>
              <a:ext cx="1929814" cy="25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06569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706072" y="2226570"/>
            <a:ext cx="7175993" cy="3196160"/>
            <a:chOff x="706072" y="2226570"/>
            <a:chExt cx="7175993" cy="3196160"/>
          </a:xfrm>
        </p:grpSpPr>
        <p:pic>
          <p:nvPicPr>
            <p:cNvPr id="39" name="Picture 38"/>
            <p:cNvPicPr>
              <a:picLocks noChangeAspect="1"/>
            </p:cNvPicPr>
            <p:nvPr/>
          </p:nvPicPr>
          <p:blipFill>
            <a:blip r:embed="rId2"/>
            <a:stretch>
              <a:fillRect/>
            </a:stretch>
          </p:blipFill>
          <p:spPr>
            <a:xfrm>
              <a:off x="706072" y="2226570"/>
              <a:ext cx="7175993" cy="3196160"/>
            </a:xfrm>
            <a:prstGeom prst="rect">
              <a:avLst/>
            </a:prstGeom>
          </p:spPr>
        </p:pic>
        <p:sp>
          <p:nvSpPr>
            <p:cNvPr id="38" name="Rectangle 37"/>
            <p:cNvSpPr/>
            <p:nvPr/>
          </p:nvSpPr>
          <p:spPr>
            <a:xfrm>
              <a:off x="6473641" y="2471737"/>
              <a:ext cx="609600" cy="142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67</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3" action="ppaction://hlinksldjump"/>
                </a:rPr>
                <a:t>Institutions Established Year/ Intro</a:t>
              </a:r>
              <a:r>
                <a:rPr lang="en-US" sz="1400" b="1" dirty="0" smtClean="0">
                  <a:solidFill>
                    <a:schemeClr val="tx1"/>
                  </a:solidFill>
                  <a:hlinkClick r:id="rId3"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5"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6"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1"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367764"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sp>
        <p:nvSpPr>
          <p:cNvPr id="41" name="Rounded Rectangle 40"/>
          <p:cNvSpPr/>
          <p:nvPr/>
        </p:nvSpPr>
        <p:spPr>
          <a:xfrm>
            <a:off x="2397316" y="5562259"/>
            <a:ext cx="2659310"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In-college Activity Post</a:t>
            </a:r>
          </a:p>
        </p:txBody>
      </p:sp>
      <p:sp>
        <p:nvSpPr>
          <p:cNvPr id="42" name="Rounded Rectangle 41"/>
          <p:cNvSpPr/>
          <p:nvPr/>
        </p:nvSpPr>
        <p:spPr>
          <a:xfrm>
            <a:off x="9513115" y="6151243"/>
            <a:ext cx="2626602"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Seminar Post</a:t>
            </a:r>
          </a:p>
        </p:txBody>
      </p:sp>
      <p:grpSp>
        <p:nvGrpSpPr>
          <p:cNvPr id="4" name="Group 3"/>
          <p:cNvGrpSpPr/>
          <p:nvPr/>
        </p:nvGrpSpPr>
        <p:grpSpPr>
          <a:xfrm>
            <a:off x="7750128" y="3006436"/>
            <a:ext cx="6423073" cy="3088279"/>
            <a:chOff x="7750128" y="3006436"/>
            <a:chExt cx="6423073" cy="3088279"/>
          </a:xfrm>
        </p:grpSpPr>
        <p:pic>
          <p:nvPicPr>
            <p:cNvPr id="37" name="Picture 36"/>
            <p:cNvPicPr>
              <a:picLocks noChangeAspect="1"/>
            </p:cNvPicPr>
            <p:nvPr/>
          </p:nvPicPr>
          <p:blipFill>
            <a:blip r:embed="rId12"/>
            <a:stretch>
              <a:fillRect/>
            </a:stretch>
          </p:blipFill>
          <p:spPr>
            <a:xfrm>
              <a:off x="7750128" y="3006436"/>
              <a:ext cx="6423073" cy="3088279"/>
            </a:xfrm>
            <a:prstGeom prst="rect">
              <a:avLst/>
            </a:prstGeom>
          </p:spPr>
        </p:pic>
        <p:sp>
          <p:nvSpPr>
            <p:cNvPr id="40" name="Rectangle 39"/>
            <p:cNvSpPr/>
            <p:nvPr/>
          </p:nvSpPr>
          <p:spPr>
            <a:xfrm>
              <a:off x="11996090" y="5254285"/>
              <a:ext cx="1824685" cy="2797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2901084" y="3138487"/>
              <a:ext cx="609600" cy="142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69173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68</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367764"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NDIM</a:t>
            </a:r>
            <a:endParaRPr lang="en-US" sz="3200" b="1" dirty="0">
              <a:latin typeface="Arial Rounded MT Bold" panose="020F0704030504030204" pitchFamily="34" charset="0"/>
            </a:endParaRPr>
          </a:p>
        </p:txBody>
      </p:sp>
      <p:sp>
        <p:nvSpPr>
          <p:cNvPr id="40" name="Rounded Rectangle 39"/>
          <p:cNvSpPr/>
          <p:nvPr/>
        </p:nvSpPr>
        <p:spPr>
          <a:xfrm>
            <a:off x="2517979" y="6167892"/>
            <a:ext cx="1790385"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Alumni Post </a:t>
            </a:r>
          </a:p>
        </p:txBody>
      </p:sp>
      <p:sp>
        <p:nvSpPr>
          <p:cNvPr id="41" name="Rounded Rectangle 40"/>
          <p:cNvSpPr/>
          <p:nvPr/>
        </p:nvSpPr>
        <p:spPr>
          <a:xfrm>
            <a:off x="9217401" y="6167892"/>
            <a:ext cx="1781285"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Alumni Post</a:t>
            </a:r>
          </a:p>
        </p:txBody>
      </p:sp>
      <p:grpSp>
        <p:nvGrpSpPr>
          <p:cNvPr id="7" name="Group 6"/>
          <p:cNvGrpSpPr/>
          <p:nvPr/>
        </p:nvGrpSpPr>
        <p:grpSpPr>
          <a:xfrm>
            <a:off x="6292943" y="1996695"/>
            <a:ext cx="7880258" cy="4066146"/>
            <a:chOff x="6292943" y="1996695"/>
            <a:chExt cx="7880258" cy="4066146"/>
          </a:xfrm>
        </p:grpSpPr>
        <p:pic>
          <p:nvPicPr>
            <p:cNvPr id="37" name="Picture 36"/>
            <p:cNvPicPr>
              <a:picLocks noChangeAspect="1"/>
            </p:cNvPicPr>
            <p:nvPr/>
          </p:nvPicPr>
          <p:blipFill>
            <a:blip r:embed="rId11"/>
            <a:stretch>
              <a:fillRect/>
            </a:stretch>
          </p:blipFill>
          <p:spPr>
            <a:xfrm>
              <a:off x="6292943" y="1996695"/>
              <a:ext cx="7880258" cy="4066146"/>
            </a:xfrm>
            <a:prstGeom prst="rect">
              <a:avLst/>
            </a:prstGeom>
          </p:spPr>
        </p:pic>
        <p:sp>
          <p:nvSpPr>
            <p:cNvPr id="3" name="Rectangle 2"/>
            <p:cNvSpPr/>
            <p:nvPr/>
          </p:nvSpPr>
          <p:spPr>
            <a:xfrm>
              <a:off x="12632145" y="2266950"/>
              <a:ext cx="682748" cy="2095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1477625" y="5010150"/>
              <a:ext cx="2324100" cy="3714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659512" y="1996695"/>
            <a:ext cx="5507318" cy="4069447"/>
            <a:chOff x="659512" y="1996695"/>
            <a:chExt cx="5507318" cy="4069447"/>
          </a:xfrm>
        </p:grpSpPr>
        <p:pic>
          <p:nvPicPr>
            <p:cNvPr id="39" name="Picture 38"/>
            <p:cNvPicPr>
              <a:picLocks noChangeAspect="1"/>
            </p:cNvPicPr>
            <p:nvPr/>
          </p:nvPicPr>
          <p:blipFill>
            <a:blip r:embed="rId12"/>
            <a:stretch>
              <a:fillRect/>
            </a:stretch>
          </p:blipFill>
          <p:spPr>
            <a:xfrm>
              <a:off x="659512" y="1996695"/>
              <a:ext cx="5507318" cy="4069447"/>
            </a:xfrm>
            <a:prstGeom prst="rect">
              <a:avLst/>
            </a:prstGeom>
          </p:spPr>
        </p:pic>
        <p:sp>
          <p:nvSpPr>
            <p:cNvPr id="8" name="Rectangle 7"/>
            <p:cNvSpPr/>
            <p:nvPr/>
          </p:nvSpPr>
          <p:spPr>
            <a:xfrm>
              <a:off x="4925907" y="2195512"/>
              <a:ext cx="609600" cy="1428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966742" y="5267325"/>
              <a:ext cx="1786358" cy="257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7149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557820" y="6353558"/>
            <a:ext cx="603493"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6</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2" action="ppaction://hlinksldjump"/>
                </a:rPr>
                <a:t>Institutions Established Year/ Intro.</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5845126" cy="584775"/>
          </a:xfrm>
          <a:prstGeom prst="rect">
            <a:avLst/>
          </a:prstGeom>
          <a:noFill/>
        </p:spPr>
        <p:txBody>
          <a:bodyPr wrap="none" rtlCol="0">
            <a:spAutoFit/>
          </a:bodyPr>
          <a:lstStyle/>
          <a:p>
            <a:r>
              <a:rPr lang="en-US" sz="3200" b="1" dirty="0" smtClean="0">
                <a:latin typeface="Arial Rounded MT Bold" panose="020F0704030504030204" pitchFamily="34" charset="0"/>
              </a:rPr>
              <a:t>Institutions Established Year</a:t>
            </a:r>
            <a:endParaRPr lang="en-US" sz="3200" b="1" dirty="0">
              <a:latin typeface="Arial Rounded MT Bold" panose="020F0704030504030204" pitchFamily="34" charset="0"/>
            </a:endParaRPr>
          </a:p>
        </p:txBody>
      </p:sp>
      <p:sp>
        <p:nvSpPr>
          <p:cNvPr id="7" name="Content Placeholder 6"/>
          <p:cNvSpPr>
            <a:spLocks noGrp="1"/>
          </p:cNvSpPr>
          <p:nvPr>
            <p:ph idx="1"/>
          </p:nvPr>
        </p:nvSpPr>
        <p:spPr>
          <a:xfrm>
            <a:off x="933417" y="2137392"/>
            <a:ext cx="12224385" cy="4351338"/>
          </a:xfrm>
        </p:spPr>
        <p:txBody>
          <a:bodyPr>
            <a:normAutofit/>
          </a:bodyPr>
          <a:lstStyle/>
          <a:p>
            <a:pPr algn="just">
              <a:lnSpc>
                <a:spcPct val="100000"/>
              </a:lnSpc>
            </a:pPr>
            <a:r>
              <a:rPr lang="en-US" sz="2000" dirty="0" smtClean="0">
                <a:latin typeface="Segoe UI" panose="020B0502040204020203" pitchFamily="34" charset="0"/>
                <a:cs typeface="Segoe UI" panose="020B0502040204020203" pitchFamily="34" charset="0"/>
              </a:rPr>
              <a:t>NDIM was established way back in 1992 and got affiliated to GGSIPU in the year 1999.</a:t>
            </a:r>
          </a:p>
          <a:p>
            <a:pPr algn="just">
              <a:lnSpc>
                <a:spcPct val="100000"/>
              </a:lnSpc>
            </a:pPr>
            <a:endParaRPr lang="en-US" sz="2000" dirty="0" smtClean="0">
              <a:latin typeface="Segoe UI" panose="020B0502040204020203" pitchFamily="34" charset="0"/>
              <a:cs typeface="Segoe UI" panose="020B0502040204020203" pitchFamily="34" charset="0"/>
            </a:endParaRPr>
          </a:p>
          <a:p>
            <a:pPr algn="just">
              <a:lnSpc>
                <a:spcPct val="100000"/>
              </a:lnSpc>
            </a:pPr>
            <a:r>
              <a:rPr lang="en-US" sz="2000" dirty="0" smtClean="0">
                <a:latin typeface="Segoe UI" panose="020B0502040204020203" pitchFamily="34" charset="0"/>
                <a:cs typeface="Segoe UI" panose="020B0502040204020203" pitchFamily="34" charset="0"/>
              </a:rPr>
              <a:t>TRINITY was established in 2007 and got affiliated to GGSIPU in the same year itself.</a:t>
            </a:r>
          </a:p>
        </p:txBody>
      </p:sp>
    </p:spTree>
    <p:extLst>
      <p:ext uri="{BB962C8B-B14F-4D97-AF65-F5344CB8AC3E}">
        <p14:creationId xmlns:p14="http://schemas.microsoft.com/office/powerpoint/2010/main" val="335445289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69</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2003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TIPS</a:t>
            </a:r>
            <a:endParaRPr lang="en-US" sz="3200" b="1" dirty="0">
              <a:latin typeface="Arial Rounded MT Bold" panose="020F0704030504030204" pitchFamily="34" charset="0"/>
            </a:endParaRPr>
          </a:p>
        </p:txBody>
      </p:sp>
      <p:sp>
        <p:nvSpPr>
          <p:cNvPr id="39" name="Rounded Rectangle 38"/>
          <p:cNvSpPr/>
          <p:nvPr/>
        </p:nvSpPr>
        <p:spPr>
          <a:xfrm>
            <a:off x="2747259" y="6308254"/>
            <a:ext cx="2350785"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Achievement Post</a:t>
            </a:r>
          </a:p>
        </p:txBody>
      </p:sp>
      <p:sp>
        <p:nvSpPr>
          <p:cNvPr id="40" name="Rounded Rectangle 39"/>
          <p:cNvSpPr/>
          <p:nvPr/>
        </p:nvSpPr>
        <p:spPr>
          <a:xfrm>
            <a:off x="9244453" y="6308254"/>
            <a:ext cx="2199358"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Informative Post</a:t>
            </a:r>
          </a:p>
        </p:txBody>
      </p:sp>
      <p:grpSp>
        <p:nvGrpSpPr>
          <p:cNvPr id="7" name="Group 6"/>
          <p:cNvGrpSpPr/>
          <p:nvPr/>
        </p:nvGrpSpPr>
        <p:grpSpPr>
          <a:xfrm>
            <a:off x="7346079" y="1931411"/>
            <a:ext cx="6747406" cy="4330424"/>
            <a:chOff x="7346079" y="1931411"/>
            <a:chExt cx="6747406" cy="4330424"/>
          </a:xfrm>
        </p:grpSpPr>
        <p:pic>
          <p:nvPicPr>
            <p:cNvPr id="37" name="Picture 36"/>
            <p:cNvPicPr>
              <a:picLocks noChangeAspect="1"/>
            </p:cNvPicPr>
            <p:nvPr/>
          </p:nvPicPr>
          <p:blipFill>
            <a:blip r:embed="rId11"/>
            <a:stretch>
              <a:fillRect/>
            </a:stretch>
          </p:blipFill>
          <p:spPr>
            <a:xfrm>
              <a:off x="7346079" y="1931411"/>
              <a:ext cx="6747406" cy="4330424"/>
            </a:xfrm>
            <a:prstGeom prst="rect">
              <a:avLst/>
            </a:prstGeom>
          </p:spPr>
        </p:pic>
        <p:sp>
          <p:nvSpPr>
            <p:cNvPr id="3" name="Rectangle 2"/>
            <p:cNvSpPr/>
            <p:nvPr/>
          </p:nvSpPr>
          <p:spPr>
            <a:xfrm>
              <a:off x="11791950" y="5514975"/>
              <a:ext cx="485775" cy="1714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2828423" y="2152650"/>
              <a:ext cx="439902"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800848" y="1931411"/>
            <a:ext cx="6096342" cy="4330421"/>
            <a:chOff x="800847" y="1931411"/>
            <a:chExt cx="6156469" cy="4422147"/>
          </a:xfrm>
        </p:grpSpPr>
        <p:pic>
          <p:nvPicPr>
            <p:cNvPr id="38" name="Picture 37"/>
            <p:cNvPicPr>
              <a:picLocks noChangeAspect="1"/>
            </p:cNvPicPr>
            <p:nvPr/>
          </p:nvPicPr>
          <p:blipFill>
            <a:blip r:embed="rId12"/>
            <a:stretch>
              <a:fillRect/>
            </a:stretch>
          </p:blipFill>
          <p:spPr>
            <a:xfrm>
              <a:off x="800847" y="1931411"/>
              <a:ext cx="6156469" cy="4422147"/>
            </a:xfrm>
            <a:prstGeom prst="rect">
              <a:avLst/>
            </a:prstGeom>
          </p:spPr>
        </p:pic>
        <p:sp>
          <p:nvSpPr>
            <p:cNvPr id="8" name="Rectangle 7"/>
            <p:cNvSpPr/>
            <p:nvPr/>
          </p:nvSpPr>
          <p:spPr>
            <a:xfrm>
              <a:off x="4581525" y="5686425"/>
              <a:ext cx="523875" cy="1238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638800" y="2152650"/>
              <a:ext cx="495300"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168061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70</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079379"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TIPS</a:t>
            </a:r>
            <a:endParaRPr lang="en-US" sz="3200" b="1" dirty="0">
              <a:latin typeface="Arial Rounded MT Bold" panose="020F0704030504030204" pitchFamily="34" charset="0"/>
            </a:endParaRPr>
          </a:p>
        </p:txBody>
      </p:sp>
      <p:sp>
        <p:nvSpPr>
          <p:cNvPr id="39" name="Rounded Rectangle 38"/>
          <p:cNvSpPr/>
          <p:nvPr/>
        </p:nvSpPr>
        <p:spPr>
          <a:xfrm>
            <a:off x="9229190" y="6136757"/>
            <a:ext cx="1945959"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Alumni Post</a:t>
            </a:r>
          </a:p>
        </p:txBody>
      </p:sp>
      <p:sp>
        <p:nvSpPr>
          <p:cNvPr id="40" name="Rounded Rectangle 39"/>
          <p:cNvSpPr/>
          <p:nvPr/>
        </p:nvSpPr>
        <p:spPr>
          <a:xfrm>
            <a:off x="2646802" y="6136757"/>
            <a:ext cx="2158966"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Placement Post</a:t>
            </a:r>
          </a:p>
        </p:txBody>
      </p:sp>
      <p:grpSp>
        <p:nvGrpSpPr>
          <p:cNvPr id="8" name="Group 7"/>
          <p:cNvGrpSpPr/>
          <p:nvPr/>
        </p:nvGrpSpPr>
        <p:grpSpPr>
          <a:xfrm>
            <a:off x="706072" y="2137388"/>
            <a:ext cx="6040426" cy="3880359"/>
            <a:chOff x="706072" y="2137388"/>
            <a:chExt cx="6040426" cy="3880359"/>
          </a:xfrm>
        </p:grpSpPr>
        <p:pic>
          <p:nvPicPr>
            <p:cNvPr id="38" name="Picture 37"/>
            <p:cNvPicPr>
              <a:picLocks noChangeAspect="1"/>
            </p:cNvPicPr>
            <p:nvPr/>
          </p:nvPicPr>
          <p:blipFill>
            <a:blip r:embed="rId11"/>
            <a:stretch>
              <a:fillRect/>
            </a:stretch>
          </p:blipFill>
          <p:spPr>
            <a:xfrm>
              <a:off x="706072" y="2137388"/>
              <a:ext cx="6040426" cy="3880359"/>
            </a:xfrm>
            <a:prstGeom prst="rect">
              <a:avLst/>
            </a:prstGeom>
          </p:spPr>
        </p:pic>
        <p:sp>
          <p:nvSpPr>
            <p:cNvPr id="4" name="Rectangle 3"/>
            <p:cNvSpPr/>
            <p:nvPr/>
          </p:nvSpPr>
          <p:spPr>
            <a:xfrm>
              <a:off x="4676775" y="5353050"/>
              <a:ext cx="502265" cy="1619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29275" y="2324100"/>
              <a:ext cx="447675" cy="1619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6902478" y="2137388"/>
            <a:ext cx="7234041" cy="3880359"/>
            <a:chOff x="6902478" y="2137388"/>
            <a:chExt cx="7234041" cy="3880359"/>
          </a:xfrm>
        </p:grpSpPr>
        <p:pic>
          <p:nvPicPr>
            <p:cNvPr id="37" name="Picture 36"/>
            <p:cNvPicPr>
              <a:picLocks noChangeAspect="1"/>
            </p:cNvPicPr>
            <p:nvPr/>
          </p:nvPicPr>
          <p:blipFill>
            <a:blip r:embed="rId12"/>
            <a:stretch>
              <a:fillRect/>
            </a:stretch>
          </p:blipFill>
          <p:spPr>
            <a:xfrm>
              <a:off x="6902478" y="2137388"/>
              <a:ext cx="7234041" cy="3880359"/>
            </a:xfrm>
            <a:prstGeom prst="rect">
              <a:avLst/>
            </a:prstGeom>
          </p:spPr>
        </p:pic>
        <p:sp>
          <p:nvSpPr>
            <p:cNvPr id="36" name="Rectangle 35"/>
            <p:cNvSpPr/>
            <p:nvPr/>
          </p:nvSpPr>
          <p:spPr>
            <a:xfrm>
              <a:off x="12799848" y="2324100"/>
              <a:ext cx="515045" cy="1619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1696700" y="5219700"/>
              <a:ext cx="495300" cy="2095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23227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8211723" y="2137387"/>
            <a:ext cx="5961477" cy="2539385"/>
            <a:chOff x="8211723" y="2137387"/>
            <a:chExt cx="5961477" cy="2539385"/>
          </a:xfrm>
        </p:grpSpPr>
        <p:pic>
          <p:nvPicPr>
            <p:cNvPr id="40" name="Picture 39"/>
            <p:cNvPicPr>
              <a:picLocks noChangeAspect="1"/>
            </p:cNvPicPr>
            <p:nvPr/>
          </p:nvPicPr>
          <p:blipFill>
            <a:blip r:embed="rId2"/>
            <a:stretch>
              <a:fillRect/>
            </a:stretch>
          </p:blipFill>
          <p:spPr>
            <a:xfrm>
              <a:off x="8211723" y="2137387"/>
              <a:ext cx="5961477" cy="2539385"/>
            </a:xfrm>
            <a:prstGeom prst="rect">
              <a:avLst/>
            </a:prstGeom>
          </p:spPr>
        </p:pic>
        <p:sp>
          <p:nvSpPr>
            <p:cNvPr id="8" name="Rectangle 7"/>
            <p:cNvSpPr/>
            <p:nvPr/>
          </p:nvSpPr>
          <p:spPr>
            <a:xfrm>
              <a:off x="12153900" y="4297680"/>
              <a:ext cx="449580" cy="1447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3083104" y="2277305"/>
              <a:ext cx="457200" cy="990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71</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3" action="ppaction://hlinksldjump"/>
                </a:rPr>
                <a:t>Institutions Established Year/ Intro</a:t>
              </a:r>
              <a:r>
                <a:rPr lang="en-US" sz="1400" b="1" dirty="0" smtClean="0">
                  <a:solidFill>
                    <a:schemeClr val="tx1"/>
                  </a:solidFill>
                  <a:hlinkClick r:id="rId3"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5"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6"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1"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2003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TIPS</a:t>
            </a:r>
            <a:endParaRPr lang="en-US" sz="3200" b="1" dirty="0">
              <a:latin typeface="Arial Rounded MT Bold" panose="020F0704030504030204" pitchFamily="34" charset="0"/>
            </a:endParaRPr>
          </a:p>
        </p:txBody>
      </p:sp>
      <p:sp>
        <p:nvSpPr>
          <p:cNvPr id="41" name="Rounded Rectangle 40"/>
          <p:cNvSpPr/>
          <p:nvPr/>
        </p:nvSpPr>
        <p:spPr>
          <a:xfrm>
            <a:off x="1646850" y="6292008"/>
            <a:ext cx="2899024"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Faculty Recognition Post</a:t>
            </a:r>
          </a:p>
        </p:txBody>
      </p:sp>
      <p:sp>
        <p:nvSpPr>
          <p:cNvPr id="42" name="Rounded Rectangle 41"/>
          <p:cNvSpPr/>
          <p:nvPr/>
        </p:nvSpPr>
        <p:spPr>
          <a:xfrm>
            <a:off x="10565836" y="4781666"/>
            <a:ext cx="2527734"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Achievement Post </a:t>
            </a:r>
          </a:p>
        </p:txBody>
      </p:sp>
      <p:grpSp>
        <p:nvGrpSpPr>
          <p:cNvPr id="7" name="Group 6"/>
          <p:cNvGrpSpPr/>
          <p:nvPr/>
        </p:nvGrpSpPr>
        <p:grpSpPr>
          <a:xfrm>
            <a:off x="706072" y="2137389"/>
            <a:ext cx="7771620" cy="3997781"/>
            <a:chOff x="706072" y="2137389"/>
            <a:chExt cx="7771620" cy="3997781"/>
          </a:xfrm>
        </p:grpSpPr>
        <p:pic>
          <p:nvPicPr>
            <p:cNvPr id="38" name="Picture 37"/>
            <p:cNvPicPr>
              <a:picLocks noChangeAspect="1"/>
            </p:cNvPicPr>
            <p:nvPr/>
          </p:nvPicPr>
          <p:blipFill>
            <a:blip r:embed="rId12"/>
            <a:stretch>
              <a:fillRect/>
            </a:stretch>
          </p:blipFill>
          <p:spPr>
            <a:xfrm>
              <a:off x="706072" y="2137389"/>
              <a:ext cx="7771620" cy="3997781"/>
            </a:xfrm>
            <a:prstGeom prst="rect">
              <a:avLst/>
            </a:prstGeom>
          </p:spPr>
        </p:pic>
        <p:sp>
          <p:nvSpPr>
            <p:cNvPr id="3" name="Rectangle 2"/>
            <p:cNvSpPr/>
            <p:nvPr/>
          </p:nvSpPr>
          <p:spPr>
            <a:xfrm>
              <a:off x="7041012" y="2369820"/>
              <a:ext cx="495168" cy="16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842649" y="5280660"/>
              <a:ext cx="535291" cy="175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339037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706072" y="2120171"/>
            <a:ext cx="7532517" cy="3532879"/>
            <a:chOff x="706072" y="2120171"/>
            <a:chExt cx="7532517" cy="3532879"/>
          </a:xfrm>
        </p:grpSpPr>
        <p:pic>
          <p:nvPicPr>
            <p:cNvPr id="37" name="Picture 36"/>
            <p:cNvPicPr>
              <a:picLocks noChangeAspect="1"/>
            </p:cNvPicPr>
            <p:nvPr/>
          </p:nvPicPr>
          <p:blipFill>
            <a:blip r:embed="rId2"/>
            <a:stretch>
              <a:fillRect/>
            </a:stretch>
          </p:blipFill>
          <p:spPr>
            <a:xfrm>
              <a:off x="706072" y="2120171"/>
              <a:ext cx="7532517" cy="3532879"/>
            </a:xfrm>
            <a:prstGeom prst="rect">
              <a:avLst/>
            </a:prstGeom>
          </p:spPr>
        </p:pic>
        <p:sp>
          <p:nvSpPr>
            <p:cNvPr id="3" name="Rectangle 2"/>
            <p:cNvSpPr/>
            <p:nvPr/>
          </p:nvSpPr>
          <p:spPr>
            <a:xfrm>
              <a:off x="5676900" y="4907280"/>
              <a:ext cx="541020" cy="1295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858000" y="2301990"/>
              <a:ext cx="556260" cy="1752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72</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3" action="ppaction://hlinksldjump"/>
                </a:rPr>
                <a:t>Institutions Established Year/ Intro</a:t>
              </a:r>
              <a:r>
                <a:rPr lang="en-US" sz="1400" b="1" dirty="0" smtClean="0">
                  <a:solidFill>
                    <a:schemeClr val="tx1"/>
                  </a:solidFill>
                  <a:hlinkClick r:id="rId3"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hlinkClick r:id="rId5" action="ppaction://hlinksldjump"/>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5"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6"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1"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2003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TIPS</a:t>
            </a:r>
            <a:endParaRPr lang="en-US" sz="3200" b="1" dirty="0">
              <a:latin typeface="Arial Rounded MT Bold" panose="020F0704030504030204" pitchFamily="34" charset="0"/>
            </a:endParaRPr>
          </a:p>
        </p:txBody>
      </p:sp>
      <p:sp>
        <p:nvSpPr>
          <p:cNvPr id="41" name="Rounded Rectangle 40"/>
          <p:cNvSpPr/>
          <p:nvPr/>
        </p:nvSpPr>
        <p:spPr>
          <a:xfrm>
            <a:off x="9671719" y="5779487"/>
            <a:ext cx="2168802"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Placement Post</a:t>
            </a:r>
          </a:p>
        </p:txBody>
      </p:sp>
      <p:sp>
        <p:nvSpPr>
          <p:cNvPr id="42" name="Rounded Rectangle 41"/>
          <p:cNvSpPr/>
          <p:nvPr/>
        </p:nvSpPr>
        <p:spPr>
          <a:xfrm>
            <a:off x="2575110" y="5792670"/>
            <a:ext cx="2015145"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Industrial Post</a:t>
            </a:r>
          </a:p>
        </p:txBody>
      </p:sp>
      <p:grpSp>
        <p:nvGrpSpPr>
          <p:cNvPr id="36" name="Group 35"/>
          <p:cNvGrpSpPr/>
          <p:nvPr/>
        </p:nvGrpSpPr>
        <p:grpSpPr>
          <a:xfrm>
            <a:off x="6453022" y="3177758"/>
            <a:ext cx="7708292" cy="2475292"/>
            <a:chOff x="6453022" y="3177758"/>
            <a:chExt cx="7708292" cy="2475292"/>
          </a:xfrm>
        </p:grpSpPr>
        <p:pic>
          <p:nvPicPr>
            <p:cNvPr id="39" name="Picture 38"/>
            <p:cNvPicPr>
              <a:picLocks noChangeAspect="1"/>
            </p:cNvPicPr>
            <p:nvPr/>
          </p:nvPicPr>
          <p:blipFill>
            <a:blip r:embed="rId12"/>
            <a:stretch>
              <a:fillRect/>
            </a:stretch>
          </p:blipFill>
          <p:spPr>
            <a:xfrm>
              <a:off x="6453022" y="3177758"/>
              <a:ext cx="7708292" cy="2475292"/>
            </a:xfrm>
            <a:prstGeom prst="rect">
              <a:avLst/>
            </a:prstGeom>
          </p:spPr>
        </p:pic>
        <p:sp>
          <p:nvSpPr>
            <p:cNvPr id="8" name="Rectangle 7"/>
            <p:cNvSpPr/>
            <p:nvPr/>
          </p:nvSpPr>
          <p:spPr>
            <a:xfrm>
              <a:off x="12744450" y="3429000"/>
              <a:ext cx="495300" cy="1238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762340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73</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4200356" cy="584775"/>
          </a:xfrm>
          <a:prstGeom prst="rect">
            <a:avLst/>
          </a:prstGeom>
          <a:noFill/>
        </p:spPr>
        <p:txBody>
          <a:bodyPr wrap="square" rtlCol="0">
            <a:spAutoFit/>
          </a:bodyPr>
          <a:lstStyle/>
          <a:p>
            <a:r>
              <a:rPr lang="en-US" sz="3200" b="1" dirty="0" smtClean="0">
                <a:latin typeface="Arial Rounded MT Bold" panose="020F0704030504030204" pitchFamily="34" charset="0"/>
              </a:rPr>
              <a:t>Content Mix of TIPS</a:t>
            </a:r>
            <a:endParaRPr lang="en-US" sz="3200" b="1" dirty="0">
              <a:latin typeface="Arial Rounded MT Bold" panose="020F0704030504030204" pitchFamily="34" charset="0"/>
            </a:endParaRPr>
          </a:p>
        </p:txBody>
      </p:sp>
      <p:sp>
        <p:nvSpPr>
          <p:cNvPr id="38" name="Rounded Rectangle 37"/>
          <p:cNvSpPr/>
          <p:nvPr/>
        </p:nvSpPr>
        <p:spPr>
          <a:xfrm>
            <a:off x="9927387" y="5650152"/>
            <a:ext cx="1698556"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Topical Post</a:t>
            </a:r>
          </a:p>
        </p:txBody>
      </p:sp>
      <p:sp>
        <p:nvSpPr>
          <p:cNvPr id="40" name="Rounded Rectangle 39"/>
          <p:cNvSpPr/>
          <p:nvPr/>
        </p:nvSpPr>
        <p:spPr>
          <a:xfrm>
            <a:off x="2408425" y="5650151"/>
            <a:ext cx="1709276" cy="447633"/>
          </a:xfrm>
          <a:prstGeom prst="roundRect">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Segoe UI" panose="020B0502040204020203" pitchFamily="34" charset="0"/>
                <a:cs typeface="Segoe UI" panose="020B0502040204020203" pitchFamily="34" charset="0"/>
              </a:rPr>
              <a:t>Topical Post</a:t>
            </a:r>
          </a:p>
        </p:txBody>
      </p:sp>
      <p:grpSp>
        <p:nvGrpSpPr>
          <p:cNvPr id="8" name="Group 7"/>
          <p:cNvGrpSpPr/>
          <p:nvPr/>
        </p:nvGrpSpPr>
        <p:grpSpPr>
          <a:xfrm>
            <a:off x="706072" y="2313708"/>
            <a:ext cx="7318053" cy="3197739"/>
            <a:chOff x="706072" y="2313708"/>
            <a:chExt cx="7318053" cy="3197739"/>
          </a:xfrm>
        </p:grpSpPr>
        <p:pic>
          <p:nvPicPr>
            <p:cNvPr id="36" name="Picture 35"/>
            <p:cNvPicPr>
              <a:picLocks noChangeAspect="1"/>
            </p:cNvPicPr>
            <p:nvPr/>
          </p:nvPicPr>
          <p:blipFill>
            <a:blip r:embed="rId11"/>
            <a:stretch>
              <a:fillRect/>
            </a:stretch>
          </p:blipFill>
          <p:spPr>
            <a:xfrm>
              <a:off x="706072" y="2313708"/>
              <a:ext cx="7318053" cy="3197739"/>
            </a:xfrm>
            <a:prstGeom prst="rect">
              <a:avLst/>
            </a:prstGeom>
          </p:spPr>
        </p:pic>
        <p:sp>
          <p:nvSpPr>
            <p:cNvPr id="4" name="Rectangle 3"/>
            <p:cNvSpPr/>
            <p:nvPr/>
          </p:nvSpPr>
          <p:spPr>
            <a:xfrm>
              <a:off x="5516880" y="4968240"/>
              <a:ext cx="495300"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680452" y="2400300"/>
              <a:ext cx="557714" cy="1447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7702003" y="2313709"/>
            <a:ext cx="6454973" cy="3197739"/>
            <a:chOff x="7702003" y="2313709"/>
            <a:chExt cx="6454973" cy="3197739"/>
          </a:xfrm>
        </p:grpSpPr>
        <p:pic>
          <p:nvPicPr>
            <p:cNvPr id="3" name="Picture 2"/>
            <p:cNvPicPr>
              <a:picLocks noChangeAspect="1"/>
            </p:cNvPicPr>
            <p:nvPr/>
          </p:nvPicPr>
          <p:blipFill rotWithShape="1">
            <a:blip r:embed="rId12"/>
            <a:srcRect r="7175"/>
            <a:stretch/>
          </p:blipFill>
          <p:spPr>
            <a:xfrm>
              <a:off x="7702003" y="2313709"/>
              <a:ext cx="6454973" cy="3197739"/>
            </a:xfrm>
            <a:prstGeom prst="rect">
              <a:avLst/>
            </a:prstGeom>
          </p:spPr>
        </p:pic>
        <p:sp>
          <p:nvSpPr>
            <p:cNvPr id="37" name="Rectangle 36"/>
            <p:cNvSpPr/>
            <p:nvPr/>
          </p:nvSpPr>
          <p:spPr>
            <a:xfrm>
              <a:off x="13510259" y="2472690"/>
              <a:ext cx="488245" cy="2171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321833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7</a:t>
            </a:r>
            <a:r>
              <a:rPr lang="en-US" sz="2000" b="1" dirty="0"/>
              <a:t>4</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smtClean="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8985867" cy="584775"/>
          </a:xfrm>
          <a:prstGeom prst="rect">
            <a:avLst/>
          </a:prstGeom>
          <a:noFill/>
        </p:spPr>
        <p:txBody>
          <a:bodyPr wrap="square" rtlCol="0">
            <a:spAutoFit/>
          </a:bodyPr>
          <a:lstStyle/>
          <a:p>
            <a:r>
              <a:rPr lang="en-US" sz="3200" b="1" dirty="0" smtClean="0">
                <a:latin typeface="Arial Rounded MT Bold" panose="020F0704030504030204" pitchFamily="34" charset="0"/>
              </a:rPr>
              <a:t>Summary for the Instagram </a:t>
            </a:r>
            <a:r>
              <a:rPr lang="en-US" sz="3200" b="1" dirty="0">
                <a:latin typeface="Arial Rounded MT Bold" panose="020F0704030504030204" pitchFamily="34" charset="0"/>
              </a:rPr>
              <a:t>Page </a:t>
            </a:r>
            <a:r>
              <a:rPr lang="en-US" sz="2400" b="1" dirty="0">
                <a:latin typeface="Arial Rounded MT Bold" panose="020F0704030504030204" pitchFamily="34" charset="0"/>
              </a:rPr>
              <a:t>(NDIM Vs TIPS</a:t>
            </a:r>
            <a:r>
              <a:rPr lang="en-US" sz="2400" b="1" dirty="0" smtClean="0">
                <a:latin typeface="Arial Rounded MT Bold" panose="020F0704030504030204" pitchFamily="34" charset="0"/>
              </a:rPr>
              <a:t>)</a:t>
            </a:r>
            <a:endParaRPr lang="en-US" sz="2400" b="1" dirty="0">
              <a:latin typeface="Arial Rounded MT Bold" panose="020F0704030504030204" pitchFamily="34" charset="0"/>
            </a:endParaRPr>
          </a:p>
        </p:txBody>
      </p:sp>
      <p:sp>
        <p:nvSpPr>
          <p:cNvPr id="36" name="Content Placeholder 6"/>
          <p:cNvSpPr txBox="1">
            <a:spLocks/>
          </p:cNvSpPr>
          <p:nvPr/>
        </p:nvSpPr>
        <p:spPr>
          <a:xfrm>
            <a:off x="933417" y="2137392"/>
            <a:ext cx="12224385"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en-US" sz="2000" dirty="0" smtClean="0">
                <a:latin typeface="Segoe UI" panose="020B0502040204020203" pitchFamily="34" charset="0"/>
                <a:cs typeface="Segoe UI" panose="020B0502040204020203" pitchFamily="34" charset="0"/>
              </a:rPr>
              <a:t>Instagram was launched on 6</a:t>
            </a:r>
            <a:r>
              <a:rPr lang="en-US" sz="2000" baseline="30000" dirty="0" smtClean="0">
                <a:latin typeface="Segoe UI" panose="020B0502040204020203" pitchFamily="34" charset="0"/>
                <a:cs typeface="Segoe UI" panose="020B0502040204020203" pitchFamily="34" charset="0"/>
              </a:rPr>
              <a:t>th </a:t>
            </a:r>
            <a:r>
              <a:rPr lang="en-US" sz="2000" dirty="0">
                <a:latin typeface="Segoe UI" panose="020B0502040204020203" pitchFamily="34" charset="0"/>
                <a:cs typeface="Segoe UI" panose="020B0502040204020203" pitchFamily="34" charset="0"/>
              </a:rPr>
              <a:t>Oct</a:t>
            </a:r>
            <a:r>
              <a:rPr lang="en-US" sz="2000" dirty="0" smtClean="0">
                <a:latin typeface="Segoe UI" panose="020B0502040204020203" pitchFamily="34" charset="0"/>
                <a:cs typeface="Segoe UI" panose="020B0502040204020203" pitchFamily="34" charset="0"/>
              </a:rPr>
              <a:t>, 2010 and has 1 billion active users.</a:t>
            </a:r>
          </a:p>
          <a:p>
            <a:pPr algn="just">
              <a:lnSpc>
                <a:spcPct val="120000"/>
              </a:lnSpc>
            </a:pPr>
            <a:endParaRPr lang="en-US" sz="2000" dirty="0" smtClean="0">
              <a:latin typeface="Segoe UI" panose="020B0502040204020203" pitchFamily="34" charset="0"/>
              <a:cs typeface="Segoe UI" panose="020B0502040204020203" pitchFamily="34" charset="0"/>
            </a:endParaRPr>
          </a:p>
          <a:p>
            <a:pPr algn="just">
              <a:lnSpc>
                <a:spcPct val="120000"/>
              </a:lnSpc>
            </a:pPr>
            <a:r>
              <a:rPr lang="en-US" sz="2000" dirty="0" smtClean="0">
                <a:latin typeface="Segoe UI" panose="020B0502040204020203" pitchFamily="34" charset="0"/>
                <a:cs typeface="Segoe UI" panose="020B0502040204020203" pitchFamily="34" charset="0"/>
              </a:rPr>
              <a:t>TIPS is also active on Instagram as they are active on Facebook. But NDIM is not that active on Instagram as compared to their Facebook page.</a:t>
            </a:r>
          </a:p>
          <a:p>
            <a:pPr algn="just">
              <a:lnSpc>
                <a:spcPct val="120000"/>
              </a:lnSpc>
            </a:pPr>
            <a:endParaRPr lang="en-US" sz="2000" dirty="0" smtClean="0">
              <a:latin typeface="Segoe UI" panose="020B0502040204020203" pitchFamily="34" charset="0"/>
              <a:cs typeface="Segoe UI" panose="020B0502040204020203" pitchFamily="34" charset="0"/>
            </a:endParaRPr>
          </a:p>
          <a:p>
            <a:pPr algn="just">
              <a:lnSpc>
                <a:spcPct val="120000"/>
              </a:lnSpc>
            </a:pPr>
            <a:r>
              <a:rPr lang="en-US" sz="2000" dirty="0" smtClean="0">
                <a:latin typeface="Segoe UI" panose="020B0502040204020203" pitchFamily="34" charset="0"/>
                <a:cs typeface="Segoe UI" panose="020B0502040204020203" pitchFamily="34" charset="0"/>
              </a:rPr>
              <a:t>TIPS uploads their most of the College activities on their Instagram page but NDIM is not posting their activities on Instagram rather they are posting it on their Facebook page.</a:t>
            </a:r>
          </a:p>
          <a:p>
            <a:pPr algn="just">
              <a:lnSpc>
                <a:spcPct val="120000"/>
              </a:lnSpc>
            </a:pPr>
            <a:endParaRPr lang="en-US" sz="2000" dirty="0" smtClean="0">
              <a:latin typeface="Segoe UI" panose="020B0502040204020203" pitchFamily="34" charset="0"/>
              <a:cs typeface="Segoe UI" panose="020B0502040204020203" pitchFamily="34" charset="0"/>
            </a:endParaRPr>
          </a:p>
          <a:p>
            <a:pPr algn="just">
              <a:lnSpc>
                <a:spcPct val="120000"/>
              </a:lnSpc>
            </a:pPr>
            <a:r>
              <a:rPr lang="en-US" sz="2000" dirty="0" smtClean="0">
                <a:latin typeface="Segoe UI" panose="020B0502040204020203" pitchFamily="34" charset="0"/>
                <a:cs typeface="Segoe UI" panose="020B0502040204020203" pitchFamily="34" charset="0"/>
              </a:rPr>
              <a:t>TIPS has more follower base as compared to the NDIM. This is because TIPS is very active on Instagram too.</a:t>
            </a:r>
          </a:p>
        </p:txBody>
      </p:sp>
    </p:spTree>
    <p:extLst>
      <p:ext uri="{BB962C8B-B14F-4D97-AF65-F5344CB8AC3E}">
        <p14:creationId xmlns:p14="http://schemas.microsoft.com/office/powerpoint/2010/main" val="261431850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75</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6" y="1171959"/>
            <a:ext cx="8998929" cy="584775"/>
          </a:xfrm>
          <a:prstGeom prst="rect">
            <a:avLst/>
          </a:prstGeom>
          <a:noFill/>
        </p:spPr>
        <p:txBody>
          <a:bodyPr wrap="square" rtlCol="0">
            <a:spAutoFit/>
          </a:bodyPr>
          <a:lstStyle/>
          <a:p>
            <a:r>
              <a:rPr lang="en-US" sz="3200" b="1" dirty="0" smtClean="0">
                <a:latin typeface="Arial Rounded MT Bold" panose="020F0704030504030204" pitchFamily="34" charset="0"/>
              </a:rPr>
              <a:t>Suggestions for the Instagram Page to NDIM</a:t>
            </a:r>
            <a:endParaRPr lang="en-US" sz="3200" b="1" dirty="0">
              <a:latin typeface="Arial Rounded MT Bold" panose="020F0704030504030204" pitchFamily="34" charset="0"/>
            </a:endParaRPr>
          </a:p>
        </p:txBody>
      </p:sp>
      <p:sp>
        <p:nvSpPr>
          <p:cNvPr id="37" name="Content Placeholder 6"/>
          <p:cNvSpPr txBox="1">
            <a:spLocks/>
          </p:cNvSpPr>
          <p:nvPr/>
        </p:nvSpPr>
        <p:spPr>
          <a:xfrm>
            <a:off x="933417" y="2137392"/>
            <a:ext cx="12224385"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000" dirty="0" smtClean="0">
                <a:latin typeface="Segoe UI" panose="020B0502040204020203" pitchFamily="34" charset="0"/>
                <a:cs typeface="Segoe UI" panose="020B0502040204020203" pitchFamily="34" charset="0"/>
              </a:rPr>
              <a:t>• NDIM is not posting any Informative post on Instagram as compare to TIPS. Every platform is different so if NDIM will post activities from current scenarios they can gain engagement and traffic on their page which will help to grow their follower base.</a:t>
            </a:r>
          </a:p>
          <a:p>
            <a:pPr marL="0" indent="0" algn="just">
              <a:lnSpc>
                <a:spcPct val="120000"/>
              </a:lnSpc>
              <a:buNone/>
            </a:pPr>
            <a:r>
              <a:rPr lang="en-US" sz="2000" dirty="0" smtClean="0">
                <a:latin typeface="Segoe UI" panose="020B0502040204020203" pitchFamily="34" charset="0"/>
                <a:cs typeface="Segoe UI" panose="020B0502040204020203" pitchFamily="34" charset="0"/>
              </a:rPr>
              <a:t>  </a:t>
            </a:r>
          </a:p>
          <a:p>
            <a:pPr marL="0" indent="0" algn="just">
              <a:lnSpc>
                <a:spcPct val="120000"/>
              </a:lnSpc>
              <a:buNone/>
            </a:pPr>
            <a:r>
              <a:rPr lang="en-US" sz="2000" dirty="0" smtClean="0">
                <a:latin typeface="Segoe UI" panose="020B0502040204020203" pitchFamily="34" charset="0"/>
                <a:cs typeface="Segoe UI" panose="020B0502040204020203" pitchFamily="34" charset="0"/>
              </a:rPr>
              <a:t>• They </a:t>
            </a:r>
            <a:r>
              <a:rPr lang="en-US" sz="2000" dirty="0">
                <a:latin typeface="Segoe UI" panose="020B0502040204020203" pitchFamily="34" charset="0"/>
                <a:cs typeface="Segoe UI" panose="020B0502040204020203" pitchFamily="34" charset="0"/>
              </a:rPr>
              <a:t>can give their other social media platform links also in the intro </a:t>
            </a:r>
            <a:r>
              <a:rPr lang="en-US" sz="2000" dirty="0" smtClean="0">
                <a:latin typeface="Segoe UI" panose="020B0502040204020203" pitchFamily="34" charset="0"/>
                <a:cs typeface="Segoe UI" panose="020B0502040204020203" pitchFamily="34" charset="0"/>
              </a:rPr>
              <a:t>section of Instagram.</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They </a:t>
            </a:r>
            <a:r>
              <a:rPr lang="en-US" sz="2000" dirty="0">
                <a:latin typeface="Segoe UI" panose="020B0502040204020203" pitchFamily="34" charset="0"/>
                <a:cs typeface="Segoe UI" panose="020B0502040204020203" pitchFamily="34" charset="0"/>
              </a:rPr>
              <a:t>should use more Instagram as it provides easy posting on other social </a:t>
            </a:r>
            <a:r>
              <a:rPr lang="en-US" sz="2000" dirty="0" smtClean="0">
                <a:latin typeface="Segoe UI" panose="020B0502040204020203" pitchFamily="34" charset="0"/>
                <a:cs typeface="Segoe UI" panose="020B0502040204020203" pitchFamily="34" charset="0"/>
              </a:rPr>
              <a:t>media. </a:t>
            </a:r>
            <a:r>
              <a:rPr lang="en-US" sz="2000" dirty="0">
                <a:latin typeface="Segoe UI" panose="020B0502040204020203" pitchFamily="34" charset="0"/>
                <a:cs typeface="Segoe UI" panose="020B0502040204020203" pitchFamily="34" charset="0"/>
              </a:rPr>
              <a:t>It </a:t>
            </a:r>
            <a:r>
              <a:rPr lang="en-US" sz="2000" dirty="0" smtClean="0">
                <a:latin typeface="Segoe UI" panose="020B0502040204020203" pitchFamily="34" charset="0"/>
                <a:cs typeface="Segoe UI" panose="020B0502040204020203" pitchFamily="34" charset="0"/>
              </a:rPr>
              <a:t>will also </a:t>
            </a:r>
            <a:r>
              <a:rPr lang="en-US" sz="2000" dirty="0">
                <a:latin typeface="Segoe UI" panose="020B0502040204020203" pitchFamily="34" charset="0"/>
                <a:cs typeface="Segoe UI" panose="020B0502040204020203" pitchFamily="34" charset="0"/>
              </a:rPr>
              <a:t>save a lot of </a:t>
            </a:r>
            <a:r>
              <a:rPr lang="en-US" sz="2000" dirty="0" smtClean="0">
                <a:latin typeface="Segoe UI" panose="020B0502040204020203" pitchFamily="34" charset="0"/>
                <a:cs typeface="Segoe UI" panose="020B0502040204020203" pitchFamily="34" charset="0"/>
              </a:rPr>
              <a:t>time as </a:t>
            </a:r>
            <a:r>
              <a:rPr lang="en-US" sz="2000" dirty="0">
                <a:latin typeface="Segoe UI" panose="020B0502040204020203" pitchFamily="34" charset="0"/>
                <a:cs typeface="Segoe UI" panose="020B0502040204020203" pitchFamily="34" charset="0"/>
              </a:rPr>
              <a:t>Instagram allows to share a post on other social media platforms instantly through its built-in </a:t>
            </a:r>
            <a:r>
              <a:rPr lang="en-US" sz="2000" dirty="0" smtClean="0">
                <a:latin typeface="Segoe UI" panose="020B0502040204020203" pitchFamily="34" charset="0"/>
                <a:cs typeface="Segoe UI" panose="020B0502040204020203" pitchFamily="34" charset="0"/>
              </a:rPr>
              <a:t>feature like on (Facebook, Twitter, Tumblr). </a:t>
            </a:r>
            <a:endParaRPr lang="en-US" sz="2000" dirty="0">
              <a:latin typeface="Segoe UI" panose="020B0502040204020203" pitchFamily="34" charset="0"/>
              <a:cs typeface="Segoe UI" panose="020B0502040204020203" pitchFamily="34" charset="0"/>
            </a:endParaRPr>
          </a:p>
          <a:p>
            <a:pPr marL="0" indent="0" algn="just">
              <a:lnSpc>
                <a:spcPct val="120000"/>
              </a:lnSpc>
              <a:buNone/>
            </a:pPr>
            <a:endParaRPr lang="en-US" sz="2000" dirty="0" smtClean="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Logos </a:t>
            </a:r>
            <a:r>
              <a:rPr lang="en-US" sz="2000" dirty="0">
                <a:latin typeface="Segoe UI" panose="020B0502040204020203" pitchFamily="34" charset="0"/>
                <a:cs typeface="Segoe UI" panose="020B0502040204020203" pitchFamily="34" charset="0"/>
              </a:rPr>
              <a:t>should be same throughout the social media platforms. Like Instagram is showing a different logo as compare to Facebook. </a:t>
            </a:r>
          </a:p>
        </p:txBody>
      </p:sp>
    </p:spTree>
    <p:extLst>
      <p:ext uri="{BB962C8B-B14F-4D97-AF65-F5344CB8AC3E}">
        <p14:creationId xmlns:p14="http://schemas.microsoft.com/office/powerpoint/2010/main" val="425622221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76</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sp>
        <p:nvSpPr>
          <p:cNvPr id="37" name="Content Placeholder 6"/>
          <p:cNvSpPr txBox="1">
            <a:spLocks/>
          </p:cNvSpPr>
          <p:nvPr/>
        </p:nvSpPr>
        <p:spPr>
          <a:xfrm>
            <a:off x="933417" y="2137392"/>
            <a:ext cx="122243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000" dirty="0">
                <a:latin typeface="Segoe UI" panose="020B0502040204020203" pitchFamily="34" charset="0"/>
                <a:cs typeface="Segoe UI" panose="020B0502040204020203" pitchFamily="34" charset="0"/>
              </a:rPr>
              <a:t>• NDIM should </a:t>
            </a:r>
            <a:r>
              <a:rPr lang="en-US" sz="2000" dirty="0" smtClean="0">
                <a:latin typeface="Segoe UI" panose="020B0502040204020203" pitchFamily="34" charset="0"/>
                <a:cs typeface="Segoe UI" panose="020B0502040204020203" pitchFamily="34" charset="0"/>
              </a:rPr>
              <a:t>post/ cover </a:t>
            </a:r>
            <a:r>
              <a:rPr lang="en-US" sz="2000" dirty="0">
                <a:latin typeface="Segoe UI" panose="020B0502040204020203" pitchFamily="34" charset="0"/>
                <a:cs typeface="Segoe UI" panose="020B0502040204020203" pitchFamily="34" charset="0"/>
              </a:rPr>
              <a:t>all </a:t>
            </a:r>
            <a:r>
              <a:rPr lang="en-US" sz="2000" dirty="0" smtClean="0">
                <a:latin typeface="Segoe UI" panose="020B0502040204020203" pitchFamily="34" charset="0"/>
                <a:cs typeface="Segoe UI" panose="020B0502040204020203" pitchFamily="34" charset="0"/>
              </a:rPr>
              <a:t>in-college </a:t>
            </a:r>
            <a:r>
              <a:rPr lang="en-US" sz="2000" dirty="0">
                <a:latin typeface="Segoe UI" panose="020B0502040204020203" pitchFamily="34" charset="0"/>
                <a:cs typeface="Segoe UI" panose="020B0502040204020203" pitchFamily="34" charset="0"/>
              </a:rPr>
              <a:t>activities as Instagram today’s world more active users as compare to Facebook</a:t>
            </a:r>
            <a:r>
              <a:rPr lang="en-US" sz="2000" dirty="0" smtClean="0">
                <a:latin typeface="Segoe UI" panose="020B0502040204020203" pitchFamily="34" charset="0"/>
                <a:cs typeface="Segoe UI" panose="020B0502040204020203" pitchFamily="34" charset="0"/>
              </a:rPr>
              <a:t>.</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marL="0" indent="0" algn="just">
              <a:lnSpc>
                <a:spcPct val="120000"/>
              </a:lnSpc>
              <a:buNone/>
            </a:pPr>
            <a:r>
              <a:rPr lang="en-US" sz="2000" dirty="0">
                <a:latin typeface="Segoe UI" panose="020B0502040204020203" pitchFamily="34" charset="0"/>
                <a:cs typeface="Segoe UI" panose="020B0502040204020203" pitchFamily="34" charset="0"/>
              </a:rPr>
              <a:t>• They can also save the stories on the Instagram for the future purposes as it will help the future traffic to get update without completely going through the Instagram page. And this is also the latest update from Instagram so not many institute are using this feature of Instagram. </a:t>
            </a:r>
            <a:endParaRPr lang="en-US" sz="2000" dirty="0" smtClean="0">
              <a:latin typeface="Segoe UI" panose="020B0502040204020203" pitchFamily="34" charset="0"/>
              <a:cs typeface="Segoe UI" panose="020B0502040204020203" pitchFamily="34" charset="0"/>
            </a:endParaRPr>
          </a:p>
          <a:p>
            <a:pPr marL="0" indent="0" algn="just">
              <a:lnSpc>
                <a:spcPct val="120000"/>
              </a:lnSpc>
              <a:buNone/>
            </a:pPr>
            <a:endParaRPr lang="en-US" sz="2000" dirty="0" smtClean="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NDIM can also repost the “Faculty of the week” post which they are posting on Facebook. As to can more engagement as they have a very low follower base on Instagram as compare to Facebook. </a:t>
            </a:r>
            <a:endParaRPr lang="en-US" sz="2000" dirty="0">
              <a:latin typeface="Segoe UI" panose="020B0502040204020203" pitchFamily="34" charset="0"/>
              <a:cs typeface="Segoe UI" panose="020B0502040204020203" pitchFamily="34" charset="0"/>
            </a:endParaRPr>
          </a:p>
        </p:txBody>
      </p:sp>
      <p:cxnSp>
        <p:nvCxnSpPr>
          <p:cNvPr id="36" name="Straight Connector 35">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38" name="TextBox 37"/>
          <p:cNvSpPr txBox="1"/>
          <p:nvPr/>
        </p:nvSpPr>
        <p:spPr>
          <a:xfrm>
            <a:off x="811276" y="1171959"/>
            <a:ext cx="8998929" cy="584775"/>
          </a:xfrm>
          <a:prstGeom prst="rect">
            <a:avLst/>
          </a:prstGeom>
          <a:noFill/>
        </p:spPr>
        <p:txBody>
          <a:bodyPr wrap="square" rtlCol="0">
            <a:spAutoFit/>
          </a:bodyPr>
          <a:lstStyle/>
          <a:p>
            <a:r>
              <a:rPr lang="en-US" sz="3200" b="1" dirty="0" smtClean="0">
                <a:latin typeface="Arial Rounded MT Bold" panose="020F0704030504030204" pitchFamily="34" charset="0"/>
              </a:rPr>
              <a:t>Suggestions Continues… </a:t>
            </a:r>
            <a:endParaRPr lang="en-US" sz="3200" b="1" dirty="0">
              <a:latin typeface="Arial Rounded MT Bold" panose="020F0704030504030204" pitchFamily="34" charset="0"/>
            </a:endParaRPr>
          </a:p>
        </p:txBody>
      </p:sp>
    </p:spTree>
    <p:extLst>
      <p:ext uri="{BB962C8B-B14F-4D97-AF65-F5344CB8AC3E}">
        <p14:creationId xmlns:p14="http://schemas.microsoft.com/office/powerpoint/2010/main" val="392077964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343468" y="6353558"/>
            <a:ext cx="817846"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77</a:t>
            </a:r>
            <a:endParaRPr lang="en-US" sz="2000" b="1" dirty="0"/>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smtClean="0">
                  <a:solidFill>
                    <a:schemeClr val="tx1"/>
                  </a:solidFill>
                  <a:hlinkClick r:id="rId5" action="ppaction://hlinksldjump"/>
                </a:rPr>
                <a:t>Questionnaire</a:t>
              </a:r>
              <a:r>
                <a:rPr lang="en-US" sz="1200" b="1" dirty="0" smtClean="0">
                  <a:solidFill>
                    <a:schemeClr val="tx1"/>
                  </a:solidFill>
                </a:rPr>
                <a:t>   </a:t>
              </a:r>
              <a:endParaRPr lang="en-US" sz="1200" b="1" dirty="0">
                <a:solidFill>
                  <a:schemeClr val="tx1"/>
                </a:solidFill>
              </a:endParaRP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r>
                <a:rPr lang="en-US" sz="1400" b="1" dirty="0" smtClean="0">
                  <a:solidFill>
                    <a:schemeClr val="tx1"/>
                  </a:solidFill>
                </a:rPr>
                <a:t> </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rgbClr val="FFC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sp>
        <p:nvSpPr>
          <p:cNvPr id="37" name="Content Placeholder 6"/>
          <p:cNvSpPr txBox="1">
            <a:spLocks/>
          </p:cNvSpPr>
          <p:nvPr/>
        </p:nvSpPr>
        <p:spPr>
          <a:xfrm>
            <a:off x="933417" y="2137392"/>
            <a:ext cx="12224385"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000" dirty="0" smtClean="0">
                <a:latin typeface="Segoe UI" panose="020B0502040204020203" pitchFamily="34" charset="0"/>
                <a:cs typeface="Segoe UI" panose="020B0502040204020203" pitchFamily="34" charset="0"/>
              </a:rPr>
              <a:t>• OTT </a:t>
            </a:r>
            <a:r>
              <a:rPr lang="en-US" sz="2000" dirty="0">
                <a:latin typeface="Segoe UI" panose="020B0502040204020203" pitchFamily="34" charset="0"/>
                <a:cs typeface="Segoe UI" panose="020B0502040204020203" pitchFamily="34" charset="0"/>
              </a:rPr>
              <a:t>platform can be an upcoming platform for advertising/promotion of academic institutions and </a:t>
            </a:r>
            <a:r>
              <a:rPr lang="en-US" sz="2000" dirty="0" smtClean="0">
                <a:latin typeface="Segoe UI" panose="020B0502040204020203" pitchFamily="34" charset="0"/>
                <a:cs typeface="Segoe UI" panose="020B0502040204020203" pitchFamily="34" charset="0"/>
              </a:rPr>
              <a:t>to target </a:t>
            </a:r>
            <a:r>
              <a:rPr lang="en-US" sz="2000" dirty="0">
                <a:latin typeface="Segoe UI" panose="020B0502040204020203" pitchFamily="34" charset="0"/>
                <a:cs typeface="Segoe UI" panose="020B0502040204020203" pitchFamily="34" charset="0"/>
              </a:rPr>
              <a:t>the youngsters of age group (18-20). As from the </a:t>
            </a:r>
            <a:r>
              <a:rPr lang="en-US" sz="2000" dirty="0" smtClean="0">
                <a:latin typeface="Segoe UI" panose="020B0502040204020203" pitchFamily="34" charset="0"/>
                <a:cs typeface="Segoe UI" panose="020B0502040204020203" pitchFamily="34" charset="0"/>
              </a:rPr>
              <a:t>research, it </a:t>
            </a:r>
            <a:r>
              <a:rPr lang="en-US" sz="2000" dirty="0">
                <a:latin typeface="Segoe UI" panose="020B0502040204020203" pitchFamily="34" charset="0"/>
                <a:cs typeface="Segoe UI" panose="020B0502040204020203" pitchFamily="34" charset="0"/>
              </a:rPr>
              <a:t>is proved that there is a lot of footfall of the users on OTT platforms and </a:t>
            </a:r>
            <a:r>
              <a:rPr lang="en-US" sz="2000" dirty="0" smtClean="0">
                <a:latin typeface="Segoe UI" panose="020B0502040204020203" pitchFamily="34" charset="0"/>
                <a:cs typeface="Segoe UI" panose="020B0502040204020203" pitchFamily="34" charset="0"/>
              </a:rPr>
              <a:t>this </a:t>
            </a:r>
            <a:r>
              <a:rPr lang="en-US" sz="2000" dirty="0">
                <a:latin typeface="Segoe UI" panose="020B0502040204020203" pitchFamily="34" charset="0"/>
                <a:cs typeface="Segoe UI" panose="020B0502040204020203" pitchFamily="34" charset="0"/>
              </a:rPr>
              <a:t>is the best platform for </a:t>
            </a:r>
            <a:r>
              <a:rPr lang="en-US" sz="2000" dirty="0" smtClean="0">
                <a:latin typeface="Segoe UI" panose="020B0502040204020203" pitchFamily="34" charset="0"/>
                <a:cs typeface="Segoe UI" panose="020B0502040204020203" pitchFamily="34" charset="0"/>
              </a:rPr>
              <a:t>advertisement/promotion as individuals spend lot of time on the platform. </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Institutes </a:t>
            </a:r>
            <a:r>
              <a:rPr lang="en-US" sz="2000" dirty="0">
                <a:latin typeface="Segoe UI" panose="020B0502040204020203" pitchFamily="34" charset="0"/>
                <a:cs typeface="Segoe UI" panose="020B0502040204020203" pitchFamily="34" charset="0"/>
              </a:rPr>
              <a:t>can also advertise on educational </a:t>
            </a:r>
            <a:r>
              <a:rPr lang="en-US" sz="2000" dirty="0" smtClean="0">
                <a:latin typeface="Segoe UI" panose="020B0502040204020203" pitchFamily="34" charset="0"/>
                <a:cs typeface="Segoe UI" panose="020B0502040204020203" pitchFamily="34" charset="0"/>
              </a:rPr>
              <a:t>websites </a:t>
            </a:r>
            <a:r>
              <a:rPr lang="en-US" sz="2000" dirty="0">
                <a:latin typeface="Segoe UI" panose="020B0502040204020203" pitchFamily="34" charset="0"/>
                <a:cs typeface="Segoe UI" panose="020B0502040204020203" pitchFamily="34" charset="0"/>
              </a:rPr>
              <a:t>as there are youngsters who use them and for any </a:t>
            </a:r>
            <a:r>
              <a:rPr lang="en-US" sz="2000" dirty="0" smtClean="0">
                <a:latin typeface="Segoe UI" panose="020B0502040204020203" pitchFamily="34" charset="0"/>
                <a:cs typeface="Segoe UI" panose="020B0502040204020203" pitchFamily="34" charset="0"/>
              </a:rPr>
              <a:t>institute, </a:t>
            </a:r>
            <a:r>
              <a:rPr lang="en-US" sz="2000" dirty="0">
                <a:latin typeface="Segoe UI" panose="020B0502040204020203" pitchFamily="34" charset="0"/>
                <a:cs typeface="Segoe UI" panose="020B0502040204020203" pitchFamily="34" charset="0"/>
              </a:rPr>
              <a:t>youngsters are the main target audience. So they can advertise on Meritnation, SlideShare, Shiksha.com etc</a:t>
            </a:r>
            <a:r>
              <a:rPr lang="en-US" sz="2000" dirty="0" smtClean="0">
                <a:latin typeface="Segoe UI" panose="020B0502040204020203" pitchFamily="34" charset="0"/>
                <a:cs typeface="Segoe UI" panose="020B0502040204020203" pitchFamily="34" charset="0"/>
              </a:rPr>
              <a:t>.</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From </a:t>
            </a:r>
            <a:r>
              <a:rPr lang="en-US" sz="2000" dirty="0">
                <a:latin typeface="Segoe UI" panose="020B0502040204020203" pitchFamily="34" charset="0"/>
                <a:cs typeface="Segoe UI" panose="020B0502040204020203" pitchFamily="34" charset="0"/>
              </a:rPr>
              <a:t>the research it is proved that NDIM is not posting anything about study material/Course </a:t>
            </a:r>
            <a:r>
              <a:rPr lang="en-US" sz="2000" dirty="0" smtClean="0">
                <a:latin typeface="Segoe UI" panose="020B0502040204020203" pitchFamily="34" charset="0"/>
                <a:cs typeface="Segoe UI" panose="020B0502040204020203" pitchFamily="34" charset="0"/>
              </a:rPr>
              <a:t>Content, which </a:t>
            </a:r>
            <a:r>
              <a:rPr lang="en-US" sz="2000" dirty="0">
                <a:latin typeface="Segoe UI" panose="020B0502040204020203" pitchFamily="34" charset="0"/>
                <a:cs typeface="Segoe UI" panose="020B0502040204020203" pitchFamily="34" charset="0"/>
              </a:rPr>
              <a:t>is an important vertical as it is a basic requirement for any student. </a:t>
            </a:r>
            <a:r>
              <a:rPr lang="en-US" sz="2000" dirty="0" smtClean="0">
                <a:latin typeface="Segoe UI" panose="020B0502040204020203" pitchFamily="34" charset="0"/>
                <a:cs typeface="Segoe UI" panose="020B0502040204020203" pitchFamily="34" charset="0"/>
              </a:rPr>
              <a:t>So, to </a:t>
            </a:r>
            <a:r>
              <a:rPr lang="en-US" sz="2000" dirty="0">
                <a:latin typeface="Segoe UI" panose="020B0502040204020203" pitchFamily="34" charset="0"/>
                <a:cs typeface="Segoe UI" panose="020B0502040204020203" pitchFamily="34" charset="0"/>
              </a:rPr>
              <a:t>make </a:t>
            </a:r>
            <a:r>
              <a:rPr lang="en-US" sz="2000" dirty="0" smtClean="0">
                <a:latin typeface="Segoe UI" panose="020B0502040204020203" pitchFamily="34" charset="0"/>
                <a:cs typeface="Segoe UI" panose="020B0502040204020203" pitchFamily="34" charset="0"/>
              </a:rPr>
              <a:t>its digital </a:t>
            </a:r>
            <a:r>
              <a:rPr lang="en-US" sz="2000" dirty="0">
                <a:latin typeface="Segoe UI" panose="020B0502040204020203" pitchFamily="34" charset="0"/>
                <a:cs typeface="Segoe UI" panose="020B0502040204020203" pitchFamily="34" charset="0"/>
              </a:rPr>
              <a:t>platform </a:t>
            </a:r>
            <a:r>
              <a:rPr lang="en-US" sz="2000" dirty="0" smtClean="0">
                <a:latin typeface="Segoe UI" panose="020B0502040204020203" pitchFamily="34" charset="0"/>
                <a:cs typeface="Segoe UI" panose="020B0502040204020203" pitchFamily="34" charset="0"/>
              </a:rPr>
              <a:t>strong, </a:t>
            </a:r>
            <a:r>
              <a:rPr lang="en-US" sz="2000" dirty="0">
                <a:latin typeface="Segoe UI" panose="020B0502040204020203" pitchFamily="34" charset="0"/>
                <a:cs typeface="Segoe UI" panose="020B0502040204020203" pitchFamily="34" charset="0"/>
              </a:rPr>
              <a:t>NDIM can post about study material/course content</a:t>
            </a:r>
            <a:r>
              <a:rPr lang="en-US" sz="2000" dirty="0" smtClean="0">
                <a:latin typeface="Segoe UI" panose="020B0502040204020203" pitchFamily="34" charset="0"/>
                <a:cs typeface="Segoe UI" panose="020B0502040204020203" pitchFamily="34" charset="0"/>
              </a:rPr>
              <a:t>.</a:t>
            </a:r>
          </a:p>
          <a:p>
            <a:pPr marL="0" indent="0" algn="just">
              <a:lnSpc>
                <a:spcPct val="120000"/>
              </a:lnSpc>
              <a:buNone/>
            </a:pPr>
            <a:endParaRPr lang="en-US" sz="2000" dirty="0">
              <a:latin typeface="Segoe UI" panose="020B0502040204020203" pitchFamily="34" charset="0"/>
              <a:cs typeface="Segoe UI" panose="020B0502040204020203" pitchFamily="34" charset="0"/>
            </a:endParaRPr>
          </a:p>
          <a:p>
            <a:pPr marL="0" indent="0" algn="just">
              <a:lnSpc>
                <a:spcPct val="120000"/>
              </a:lnSpc>
              <a:buNone/>
            </a:pPr>
            <a:r>
              <a:rPr lang="en-US" sz="2000" dirty="0" smtClean="0">
                <a:latin typeface="Segoe UI" panose="020B0502040204020203" pitchFamily="34" charset="0"/>
                <a:cs typeface="Segoe UI" panose="020B0502040204020203" pitchFamily="34" charset="0"/>
              </a:rPr>
              <a:t>• </a:t>
            </a:r>
            <a:r>
              <a:rPr lang="en-US" sz="2000" dirty="0">
                <a:latin typeface="Segoe UI" panose="020B0502040204020203" pitchFamily="34" charset="0"/>
                <a:cs typeface="Segoe UI" panose="020B0502040204020203" pitchFamily="34" charset="0"/>
              </a:rPr>
              <a:t>S</a:t>
            </a:r>
            <a:r>
              <a:rPr lang="en-US" sz="2000" dirty="0" smtClean="0">
                <a:latin typeface="Segoe UI" panose="020B0502040204020203" pitchFamily="34" charset="0"/>
                <a:cs typeface="Segoe UI" panose="020B0502040204020203" pitchFamily="34" charset="0"/>
              </a:rPr>
              <a:t>o, to reach up to its level NDIM should try to strength its presence on both the platforms and can follow the suggestions given in context of both these platform (Facebook, Instagram). </a:t>
            </a:r>
          </a:p>
        </p:txBody>
      </p:sp>
      <p:cxnSp>
        <p:nvCxnSpPr>
          <p:cNvPr id="36" name="Straight Connector 35">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38" name="TextBox 37"/>
          <p:cNvSpPr txBox="1"/>
          <p:nvPr/>
        </p:nvSpPr>
        <p:spPr>
          <a:xfrm>
            <a:off x="811276" y="1171959"/>
            <a:ext cx="8998929" cy="584775"/>
          </a:xfrm>
          <a:prstGeom prst="rect">
            <a:avLst/>
          </a:prstGeom>
          <a:noFill/>
        </p:spPr>
        <p:txBody>
          <a:bodyPr wrap="square" rtlCol="0">
            <a:spAutoFit/>
          </a:bodyPr>
          <a:lstStyle/>
          <a:p>
            <a:r>
              <a:rPr lang="en-US" sz="3200" b="1" dirty="0" smtClean="0">
                <a:latin typeface="Arial Rounded MT Bold" panose="020F0704030504030204" pitchFamily="34" charset="0"/>
              </a:rPr>
              <a:t>Overall Suggestions for the NDIM institute</a:t>
            </a:r>
            <a:endParaRPr lang="en-US" sz="3200" b="1" dirty="0">
              <a:latin typeface="Arial Rounded MT Bold" panose="020F0704030504030204" pitchFamily="34" charset="0"/>
            </a:endParaRPr>
          </a:p>
        </p:txBody>
      </p:sp>
    </p:spTree>
    <p:extLst>
      <p:ext uri="{BB962C8B-B14F-4D97-AF65-F5344CB8AC3E}">
        <p14:creationId xmlns:p14="http://schemas.microsoft.com/office/powerpoint/2010/main" val="13142947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0949" y="2507673"/>
            <a:ext cx="13300364" cy="1993996"/>
          </a:xfrm>
        </p:spPr>
        <p:txBody>
          <a:bodyPr>
            <a:normAutofit/>
          </a:bodyPr>
          <a:lstStyle/>
          <a:p>
            <a:r>
              <a:rPr lang="en-US" sz="4400" dirty="0" smtClean="0">
                <a:latin typeface="Arial Rounded MT Bold" panose="020F0704030504030204" pitchFamily="34" charset="0"/>
              </a:rPr>
              <a:t>Thank you</a:t>
            </a:r>
            <a:endParaRPr lang="en-US" sz="4400" dirty="0">
              <a:latin typeface="Arial Rounded MT Bold" panose="020F0704030504030204" pitchFamily="34" charset="0"/>
            </a:endParaRPr>
          </a:p>
        </p:txBody>
      </p:sp>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cxnSp>
        <p:nvCxnSpPr>
          <p:cNvPr id="36" name="Straight Connector 35">
            <a:extLst>
              <a:ext uri="{FF2B5EF4-FFF2-40B4-BE49-F238E27FC236}">
                <a16:creationId xmlns:a16="http://schemas.microsoft.com/office/drawing/2014/main" id="{05233120-BDD6-4B60-9152-BC214044B9CE}"/>
              </a:ext>
            </a:extLst>
          </p:cNvPr>
          <p:cNvCxnSpPr>
            <a:cxnSpLocks/>
          </p:cNvCxnSpPr>
          <p:nvPr/>
        </p:nvCxnSpPr>
        <p:spPr>
          <a:xfrm flipV="1">
            <a:off x="5826034" y="4624251"/>
            <a:ext cx="3278777" cy="3"/>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501323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557820" y="6353558"/>
            <a:ext cx="603493"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7</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smtClean="0">
                  <a:solidFill>
                    <a:schemeClr val="tx1"/>
                  </a:solidFill>
                  <a:hlinkClick r:id="rId5" action="ppaction://hlinksldjump"/>
                </a:rPr>
                <a:t>Questionnaire</a:t>
              </a:r>
              <a:endParaRPr lang="en-US" sz="1200" b="1" dirty="0">
                <a:solidFill>
                  <a:schemeClr val="tx1"/>
                </a:solidFill>
              </a:endParaRP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8617359" cy="584775"/>
          </a:xfrm>
          <a:prstGeom prst="rect">
            <a:avLst/>
          </a:prstGeom>
          <a:noFill/>
        </p:spPr>
        <p:txBody>
          <a:bodyPr wrap="none" rtlCol="0">
            <a:spAutoFit/>
          </a:bodyPr>
          <a:lstStyle/>
          <a:p>
            <a:r>
              <a:rPr lang="en-US" sz="3200" b="1" dirty="0" smtClean="0">
                <a:latin typeface="Arial Rounded MT Bold" panose="020F0704030504030204" pitchFamily="34" charset="0"/>
              </a:rPr>
              <a:t>New Delhi Institute of Management (NDIM)</a:t>
            </a:r>
            <a:endParaRPr lang="en-US" sz="3200" b="1" dirty="0">
              <a:latin typeface="Arial Rounded MT Bold" panose="020F0704030504030204" pitchFamily="34" charset="0"/>
            </a:endParaRPr>
          </a:p>
        </p:txBody>
      </p:sp>
      <p:sp>
        <p:nvSpPr>
          <p:cNvPr id="7" name="Content Placeholder 6"/>
          <p:cNvSpPr>
            <a:spLocks noGrp="1"/>
          </p:cNvSpPr>
          <p:nvPr>
            <p:ph idx="1"/>
          </p:nvPr>
        </p:nvSpPr>
        <p:spPr>
          <a:xfrm>
            <a:off x="933417" y="2137392"/>
            <a:ext cx="12224385" cy="4351338"/>
          </a:xfrm>
        </p:spPr>
        <p:txBody>
          <a:bodyPr>
            <a:normAutofit/>
          </a:bodyPr>
          <a:lstStyle/>
          <a:p>
            <a:pPr algn="just">
              <a:lnSpc>
                <a:spcPct val="100000"/>
              </a:lnSpc>
            </a:pPr>
            <a:r>
              <a:rPr lang="en-US" sz="2000" dirty="0">
                <a:latin typeface="Segoe UI" panose="020B0502040204020203" pitchFamily="34" charset="0"/>
                <a:cs typeface="Segoe UI" panose="020B0502040204020203" pitchFamily="34" charset="0"/>
              </a:rPr>
              <a:t>NDIM has completed 25 glorious years and emerged as one of the premier business schools in the country. NDIM came into origin in 1992 and has been affiliated for its BBA programme to the prestigious GGSIPU right from its inception. It has now come a long way since its inception and strengthened itself by adopting an innovative pedagogic approach, so that the students not only become good managers but also develop leadership skills.</a:t>
            </a:r>
          </a:p>
          <a:p>
            <a:pPr algn="just">
              <a:lnSpc>
                <a:spcPct val="100000"/>
              </a:lnSpc>
            </a:pPr>
            <a:endParaRPr lang="en-US" sz="2000" dirty="0">
              <a:latin typeface="Segoe UI" panose="020B0502040204020203" pitchFamily="34" charset="0"/>
              <a:cs typeface="Segoe UI" panose="020B0502040204020203" pitchFamily="34" charset="0"/>
            </a:endParaRPr>
          </a:p>
          <a:p>
            <a:pPr algn="just">
              <a:lnSpc>
                <a:spcPct val="100000"/>
              </a:lnSpc>
            </a:pPr>
            <a:r>
              <a:rPr lang="en-US" sz="2000" dirty="0">
                <a:latin typeface="Segoe UI" panose="020B0502040204020203" pitchFamily="34" charset="0"/>
                <a:cs typeface="Segoe UI" panose="020B0502040204020203" pitchFamily="34" charset="0"/>
              </a:rPr>
              <a:t>NDIM is a unit of a National level NGO, under a registered charitable society called Society for Employment and Career Counselling established to promote excellence in management education, research and managerial training.</a:t>
            </a:r>
            <a:endParaRPr lang="en-US" sz="2000" dirty="0" smtClean="0">
              <a:latin typeface="Segoe UI" panose="020B0502040204020203" pitchFamily="34" charset="0"/>
              <a:cs typeface="Segoe UI" panose="020B0502040204020203" pitchFamily="34" charset="0"/>
            </a:endParaRPr>
          </a:p>
        </p:txBody>
      </p:sp>
      <p:pic>
        <p:nvPicPr>
          <p:cNvPr id="1026" name="Picture 2" descr="Image result for ndim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96419" y="996649"/>
            <a:ext cx="1629955" cy="93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9884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16EBC0-6E3B-462D-90F0-D3F46FE0C2F3}"/>
              </a:ext>
            </a:extLst>
          </p:cNvPr>
          <p:cNvSpPr/>
          <p:nvPr/>
        </p:nvSpPr>
        <p:spPr>
          <a:xfrm>
            <a:off x="381000" y="0"/>
            <a:ext cx="1524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78"/>
          </a:p>
        </p:txBody>
      </p:sp>
      <p:sp>
        <p:nvSpPr>
          <p:cNvPr id="6" name="Oval 5">
            <a:extLst>
              <a:ext uri="{FF2B5EF4-FFF2-40B4-BE49-F238E27FC236}">
                <a16:creationId xmlns:a16="http://schemas.microsoft.com/office/drawing/2014/main" id="{5545BD0D-4CDE-43BA-8E52-29F18B97F59B}"/>
              </a:ext>
            </a:extLst>
          </p:cNvPr>
          <p:cNvSpPr/>
          <p:nvPr/>
        </p:nvSpPr>
        <p:spPr>
          <a:xfrm>
            <a:off x="13557820" y="6353558"/>
            <a:ext cx="603493" cy="46166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8</a:t>
            </a:r>
          </a:p>
        </p:txBody>
      </p:sp>
      <p:grpSp>
        <p:nvGrpSpPr>
          <p:cNvPr id="9" name="Group 8">
            <a:extLst>
              <a:ext uri="{FF2B5EF4-FFF2-40B4-BE49-F238E27FC236}">
                <a16:creationId xmlns:a16="http://schemas.microsoft.com/office/drawing/2014/main" id="{A19F5F97-E0F5-4775-AD2E-96751C6A2E40}"/>
              </a:ext>
            </a:extLst>
          </p:cNvPr>
          <p:cNvGrpSpPr/>
          <p:nvPr/>
        </p:nvGrpSpPr>
        <p:grpSpPr>
          <a:xfrm>
            <a:off x="6515062" y="2"/>
            <a:ext cx="1662034" cy="791302"/>
            <a:chOff x="5550459" y="0"/>
            <a:chExt cx="2104572" cy="844743"/>
          </a:xfrm>
        </p:grpSpPr>
        <p:sp>
          <p:nvSpPr>
            <p:cNvPr id="34" name="Arrow: Chevron 13">
              <a:extLst>
                <a:ext uri="{FF2B5EF4-FFF2-40B4-BE49-F238E27FC236}">
                  <a16:creationId xmlns:a16="http://schemas.microsoft.com/office/drawing/2014/main" id="{9AC1AA9D-4477-4205-ADC3-D62660F23B59}"/>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5" name="Arrow: Chevron 14">
              <a:extLst>
                <a:ext uri="{FF2B5EF4-FFF2-40B4-BE49-F238E27FC236}">
                  <a16:creationId xmlns:a16="http://schemas.microsoft.com/office/drawing/2014/main" id="{68C2B3EA-74A6-4F06-B84E-D0BBCBAF1B61}"/>
                </a:ext>
              </a:extLst>
            </p:cNvPr>
            <p:cNvSpPr/>
            <p:nvPr/>
          </p:nvSpPr>
          <p:spPr>
            <a:xfrm>
              <a:off x="5550459" y="0"/>
              <a:ext cx="2104572" cy="746826"/>
            </a:xfrm>
            <a:prstGeom prst="chevron">
              <a:avLst/>
            </a:prstGeom>
            <a:solidFill>
              <a:srgbClr val="FF000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a:solidFill>
                    <a:schemeClr val="tx1"/>
                  </a:solidFill>
                  <a:hlinkClick r:id="rId2" action="ppaction://hlinksldjump"/>
                </a:rPr>
                <a:t>Institutions Established Year/ Intro</a:t>
              </a:r>
              <a:r>
                <a:rPr lang="en-US" sz="1400" b="1" dirty="0" smtClean="0">
                  <a:solidFill>
                    <a:schemeClr val="tx1"/>
                  </a:solidFill>
                  <a:hlinkClick r:id="rId2" action="ppaction://hlinksldjump"/>
                </a:rPr>
                <a:t>.</a:t>
              </a:r>
              <a:endParaRPr lang="en-US" sz="1400" b="1" dirty="0">
                <a:solidFill>
                  <a:schemeClr val="tx1"/>
                </a:solidFill>
              </a:endParaRPr>
            </a:p>
          </p:txBody>
        </p:sp>
      </p:grpSp>
      <p:grpSp>
        <p:nvGrpSpPr>
          <p:cNvPr id="10" name="Group 9">
            <a:extLst>
              <a:ext uri="{FF2B5EF4-FFF2-40B4-BE49-F238E27FC236}">
                <a16:creationId xmlns:a16="http://schemas.microsoft.com/office/drawing/2014/main" id="{13171DCA-EF8D-4C8B-A8A0-1841E65C7ACD}"/>
              </a:ext>
            </a:extLst>
          </p:cNvPr>
          <p:cNvGrpSpPr/>
          <p:nvPr/>
        </p:nvGrpSpPr>
        <p:grpSpPr>
          <a:xfrm>
            <a:off x="3517006" y="2"/>
            <a:ext cx="1662034" cy="791302"/>
            <a:chOff x="3536313" y="2"/>
            <a:chExt cx="1672789" cy="791302"/>
          </a:xfrm>
        </p:grpSpPr>
        <p:sp>
          <p:nvSpPr>
            <p:cNvPr id="32" name="Arrow: Chevron 16">
              <a:extLst>
                <a:ext uri="{FF2B5EF4-FFF2-40B4-BE49-F238E27FC236}">
                  <a16:creationId xmlns:a16="http://schemas.microsoft.com/office/drawing/2014/main" id="{6FCDD466-E391-44CE-BCF2-D97005C21E9C}"/>
                </a:ext>
              </a:extLst>
            </p:cNvPr>
            <p:cNvSpPr/>
            <p:nvPr/>
          </p:nvSpPr>
          <p:spPr>
            <a:xfrm>
              <a:off x="3536313" y="91724"/>
              <a:ext cx="1672789" cy="699580"/>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3" name="Arrow: Chevron 17">
              <a:extLst>
                <a:ext uri="{FF2B5EF4-FFF2-40B4-BE49-F238E27FC236}">
                  <a16:creationId xmlns:a16="http://schemas.microsoft.com/office/drawing/2014/main" id="{14A7B24A-F955-41D4-8F15-3B98B7C01883}"/>
                </a:ext>
              </a:extLst>
            </p:cNvPr>
            <p:cNvSpPr/>
            <p:nvPr/>
          </p:nvSpPr>
          <p:spPr>
            <a:xfrm>
              <a:off x="3536313" y="2"/>
              <a:ext cx="1672789" cy="699580"/>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3" action="ppaction://hlinksldjump"/>
                </a:rPr>
                <a:t>Approach</a:t>
              </a:r>
              <a:endParaRPr lang="en-US" sz="1400" b="1" dirty="0">
                <a:solidFill>
                  <a:schemeClr val="tx1"/>
                </a:solidFill>
              </a:endParaRPr>
            </a:p>
          </p:txBody>
        </p:sp>
      </p:grpSp>
      <p:grpSp>
        <p:nvGrpSpPr>
          <p:cNvPr id="11" name="Group 10">
            <a:extLst>
              <a:ext uri="{FF2B5EF4-FFF2-40B4-BE49-F238E27FC236}">
                <a16:creationId xmlns:a16="http://schemas.microsoft.com/office/drawing/2014/main" id="{56CDBFB6-AA29-4A1A-8172-8F6EC81865F9}"/>
              </a:ext>
            </a:extLst>
          </p:cNvPr>
          <p:cNvGrpSpPr/>
          <p:nvPr/>
        </p:nvGrpSpPr>
        <p:grpSpPr>
          <a:xfrm>
            <a:off x="5011632" y="2"/>
            <a:ext cx="1662034" cy="791302"/>
            <a:chOff x="5550459" y="0"/>
            <a:chExt cx="2104572" cy="844743"/>
          </a:xfrm>
        </p:grpSpPr>
        <p:sp>
          <p:nvSpPr>
            <p:cNvPr id="30" name="Arrow: Chevron 19">
              <a:extLst>
                <a:ext uri="{FF2B5EF4-FFF2-40B4-BE49-F238E27FC236}">
                  <a16:creationId xmlns:a16="http://schemas.microsoft.com/office/drawing/2014/main" id="{A1848F57-A2C1-4C9B-A786-01FB97A87870}"/>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31" name="Arrow: Chevron 20">
              <a:extLst>
                <a:ext uri="{FF2B5EF4-FFF2-40B4-BE49-F238E27FC236}">
                  <a16:creationId xmlns:a16="http://schemas.microsoft.com/office/drawing/2014/main" id="{0611CB29-F255-482C-83CB-ED9C3BB0B04A}"/>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4" action="ppaction://hlinksldjump"/>
                </a:rPr>
                <a:t>Outcome</a:t>
              </a:r>
              <a:endParaRPr lang="en-US" sz="1400" b="1" dirty="0">
                <a:solidFill>
                  <a:schemeClr val="tx1"/>
                </a:solidFill>
              </a:endParaRPr>
            </a:p>
          </p:txBody>
        </p:sp>
      </p:grpSp>
      <p:grpSp>
        <p:nvGrpSpPr>
          <p:cNvPr id="12" name="Group 11">
            <a:extLst>
              <a:ext uri="{FF2B5EF4-FFF2-40B4-BE49-F238E27FC236}">
                <a16:creationId xmlns:a16="http://schemas.microsoft.com/office/drawing/2014/main" id="{30FF8123-B79C-4DA6-8630-0749AE50384F}"/>
              </a:ext>
            </a:extLst>
          </p:cNvPr>
          <p:cNvGrpSpPr/>
          <p:nvPr/>
        </p:nvGrpSpPr>
        <p:grpSpPr>
          <a:xfrm>
            <a:off x="8009685" y="2"/>
            <a:ext cx="1662034" cy="791302"/>
            <a:chOff x="5550459" y="0"/>
            <a:chExt cx="2104572" cy="844743"/>
          </a:xfrm>
        </p:grpSpPr>
        <p:sp>
          <p:nvSpPr>
            <p:cNvPr id="28" name="Arrow: Chevron 22">
              <a:extLst>
                <a:ext uri="{FF2B5EF4-FFF2-40B4-BE49-F238E27FC236}">
                  <a16:creationId xmlns:a16="http://schemas.microsoft.com/office/drawing/2014/main" id="{68CF8E6D-E298-44D3-B4E7-6FFC164A14D1}"/>
                </a:ext>
              </a:extLst>
            </p:cNvPr>
            <p:cNvSpPr/>
            <p:nvPr/>
          </p:nvSpPr>
          <p:spPr>
            <a:xfrm>
              <a:off x="5550459" y="97917"/>
              <a:ext cx="2104572" cy="746826"/>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9" name="Arrow: Chevron 23">
              <a:extLst>
                <a:ext uri="{FF2B5EF4-FFF2-40B4-BE49-F238E27FC236}">
                  <a16:creationId xmlns:a16="http://schemas.microsoft.com/office/drawing/2014/main" id="{D32B6AF3-64EC-4E70-974A-13CD75E13EAE}"/>
                </a:ext>
              </a:extLst>
            </p:cNvPr>
            <p:cNvSpPr/>
            <p:nvPr/>
          </p:nvSpPr>
          <p:spPr>
            <a:xfrm>
              <a:off x="5550459" y="0"/>
              <a:ext cx="2104572" cy="746826"/>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200" b="1" dirty="0">
                  <a:solidFill>
                    <a:schemeClr val="tx1"/>
                  </a:solidFill>
                  <a:hlinkClick r:id="rId5" action="ppaction://hlinksldjump"/>
                </a:rPr>
                <a:t>Questionnaire</a:t>
              </a:r>
              <a:r>
                <a:rPr lang="en-US" sz="1200" b="1" dirty="0">
                  <a:solidFill>
                    <a:schemeClr val="tx1"/>
                  </a:solidFill>
                </a:rPr>
                <a:t>   </a:t>
              </a:r>
            </a:p>
          </p:txBody>
        </p:sp>
      </p:grpSp>
      <p:grpSp>
        <p:nvGrpSpPr>
          <p:cNvPr id="13" name="Group 12">
            <a:extLst>
              <a:ext uri="{FF2B5EF4-FFF2-40B4-BE49-F238E27FC236}">
                <a16:creationId xmlns:a16="http://schemas.microsoft.com/office/drawing/2014/main" id="{9A6BE99F-CE67-4DDA-AA17-089CAEB2BAF4}"/>
              </a:ext>
            </a:extLst>
          </p:cNvPr>
          <p:cNvGrpSpPr/>
          <p:nvPr/>
        </p:nvGrpSpPr>
        <p:grpSpPr>
          <a:xfrm>
            <a:off x="533401" y="-1"/>
            <a:ext cx="1662034" cy="791302"/>
            <a:chOff x="5596629" y="2510527"/>
            <a:chExt cx="563725" cy="226271"/>
          </a:xfrm>
        </p:grpSpPr>
        <p:sp>
          <p:nvSpPr>
            <p:cNvPr id="26" name="Arrow: Chevron 26">
              <a:extLst>
                <a:ext uri="{FF2B5EF4-FFF2-40B4-BE49-F238E27FC236}">
                  <a16:creationId xmlns:a16="http://schemas.microsoft.com/office/drawing/2014/main" id="{1EB6858A-9DD3-4F5A-AAB2-7D332BB99207}"/>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7" name="Arrow: Chevron 27">
              <a:extLst>
                <a:ext uri="{FF2B5EF4-FFF2-40B4-BE49-F238E27FC236}">
                  <a16:creationId xmlns:a16="http://schemas.microsoft.com/office/drawing/2014/main" id="{B6E0D889-4928-438A-A182-00EEEDF23BFA}"/>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6" action="ppaction://hlinksldjump"/>
                </a:rPr>
                <a:t>Objectives</a:t>
              </a:r>
              <a:endParaRPr lang="en-US" sz="1400" b="1" dirty="0">
                <a:solidFill>
                  <a:schemeClr val="tx1"/>
                </a:solidFill>
              </a:endParaRPr>
            </a:p>
          </p:txBody>
        </p:sp>
      </p:grpSp>
      <p:grpSp>
        <p:nvGrpSpPr>
          <p:cNvPr id="14" name="Group 13">
            <a:extLst>
              <a:ext uri="{FF2B5EF4-FFF2-40B4-BE49-F238E27FC236}">
                <a16:creationId xmlns:a16="http://schemas.microsoft.com/office/drawing/2014/main" id="{0A518921-DE25-483D-8314-E87F665D8F15}"/>
              </a:ext>
            </a:extLst>
          </p:cNvPr>
          <p:cNvGrpSpPr/>
          <p:nvPr/>
        </p:nvGrpSpPr>
        <p:grpSpPr>
          <a:xfrm>
            <a:off x="2031435" y="-1"/>
            <a:ext cx="1662034" cy="791302"/>
            <a:chOff x="6104729" y="2510527"/>
            <a:chExt cx="563725" cy="226271"/>
          </a:xfrm>
        </p:grpSpPr>
        <p:sp>
          <p:nvSpPr>
            <p:cNvPr id="24" name="Arrow: Chevron 29">
              <a:extLst>
                <a:ext uri="{FF2B5EF4-FFF2-40B4-BE49-F238E27FC236}">
                  <a16:creationId xmlns:a16="http://schemas.microsoft.com/office/drawing/2014/main" id="{9BCBB8DB-D6B9-4811-A060-3191A75E756E}"/>
                </a:ext>
              </a:extLst>
            </p:cNvPr>
            <p:cNvSpPr/>
            <p:nvPr/>
          </p:nvSpPr>
          <p:spPr>
            <a:xfrm>
              <a:off x="61047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5" name="Arrow: Chevron 30">
              <a:extLst>
                <a:ext uri="{FF2B5EF4-FFF2-40B4-BE49-F238E27FC236}">
                  <a16:creationId xmlns:a16="http://schemas.microsoft.com/office/drawing/2014/main" id="{AB22E5B5-1BAE-4419-B3D5-1A256DDDBE49}"/>
                </a:ext>
              </a:extLst>
            </p:cNvPr>
            <p:cNvSpPr/>
            <p:nvPr/>
          </p:nvSpPr>
          <p:spPr>
            <a:xfrm>
              <a:off x="61047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7" action="ppaction://hlinksldjump"/>
                </a:rPr>
                <a:t>Institutions Considered</a:t>
              </a:r>
              <a:endParaRPr lang="en-US" sz="1400" b="1" dirty="0">
                <a:solidFill>
                  <a:schemeClr val="tx1"/>
                </a:solidFill>
              </a:endParaRPr>
            </a:p>
          </p:txBody>
        </p:sp>
      </p:grpSp>
      <p:grpSp>
        <p:nvGrpSpPr>
          <p:cNvPr id="15" name="Group 14">
            <a:extLst>
              <a:ext uri="{FF2B5EF4-FFF2-40B4-BE49-F238E27FC236}">
                <a16:creationId xmlns:a16="http://schemas.microsoft.com/office/drawing/2014/main" id="{9D149CD5-5ABA-429C-8BFC-DEB3AD7AE1F5}"/>
              </a:ext>
            </a:extLst>
          </p:cNvPr>
          <p:cNvGrpSpPr/>
          <p:nvPr/>
        </p:nvGrpSpPr>
        <p:grpSpPr>
          <a:xfrm>
            <a:off x="9513115" y="0"/>
            <a:ext cx="1662034" cy="791302"/>
            <a:chOff x="5596629" y="2510527"/>
            <a:chExt cx="563725" cy="226271"/>
          </a:xfrm>
        </p:grpSpPr>
        <p:sp>
          <p:nvSpPr>
            <p:cNvPr id="22" name="Arrow: Chevron 67">
              <a:extLst>
                <a:ext uri="{FF2B5EF4-FFF2-40B4-BE49-F238E27FC236}">
                  <a16:creationId xmlns:a16="http://schemas.microsoft.com/office/drawing/2014/main" id="{84A61D5F-C9BC-45B5-8F59-9E2157D43AD3}"/>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3" name="Arrow: Chevron 68">
              <a:extLst>
                <a:ext uri="{FF2B5EF4-FFF2-40B4-BE49-F238E27FC236}">
                  <a16:creationId xmlns:a16="http://schemas.microsoft.com/office/drawing/2014/main" id="{61FAB5A2-8AD5-4A79-96FC-DE0BEFD98B7D}"/>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8" action="ppaction://hlinksldjump"/>
                </a:rPr>
                <a:t>Facebook</a:t>
              </a:r>
              <a:endParaRPr lang="en-US" sz="1400" b="1" dirty="0">
                <a:solidFill>
                  <a:schemeClr val="tx1"/>
                </a:solidFill>
              </a:endParaRPr>
            </a:p>
          </p:txBody>
        </p:sp>
      </p:grpSp>
      <p:grpSp>
        <p:nvGrpSpPr>
          <p:cNvPr id="16" name="Group 15">
            <a:extLst>
              <a:ext uri="{FF2B5EF4-FFF2-40B4-BE49-F238E27FC236}">
                <a16:creationId xmlns:a16="http://schemas.microsoft.com/office/drawing/2014/main" id="{B54ED923-65CC-4A16-98DF-E0A6461ADBDC}"/>
              </a:ext>
            </a:extLst>
          </p:cNvPr>
          <p:cNvGrpSpPr/>
          <p:nvPr/>
        </p:nvGrpSpPr>
        <p:grpSpPr>
          <a:xfrm>
            <a:off x="10998686" y="0"/>
            <a:ext cx="1662034" cy="791302"/>
            <a:chOff x="5596629" y="2510527"/>
            <a:chExt cx="563725" cy="226271"/>
          </a:xfrm>
        </p:grpSpPr>
        <p:sp>
          <p:nvSpPr>
            <p:cNvPr id="20" name="Arrow: Chevron 70">
              <a:extLst>
                <a:ext uri="{FF2B5EF4-FFF2-40B4-BE49-F238E27FC236}">
                  <a16:creationId xmlns:a16="http://schemas.microsoft.com/office/drawing/2014/main" id="{06D9D14A-2630-4D12-AF23-9028E0B10F95}"/>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b="1">
                <a:solidFill>
                  <a:schemeClr val="tx1"/>
                </a:solidFill>
              </a:endParaRPr>
            </a:p>
          </p:txBody>
        </p:sp>
        <p:sp>
          <p:nvSpPr>
            <p:cNvPr id="21" name="Arrow: Chevron 71">
              <a:extLst>
                <a:ext uri="{FF2B5EF4-FFF2-40B4-BE49-F238E27FC236}">
                  <a16:creationId xmlns:a16="http://schemas.microsoft.com/office/drawing/2014/main" id="{9DD19D96-7147-492A-88E4-BCD1F1F794B0}"/>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9" action="ppaction://hlinksldjump"/>
                </a:rPr>
                <a:t>Instagram</a:t>
              </a:r>
              <a:endParaRPr lang="en-US" sz="1400" b="1" dirty="0">
                <a:solidFill>
                  <a:schemeClr val="tx1"/>
                </a:solidFill>
              </a:endParaRPr>
            </a:p>
          </p:txBody>
        </p:sp>
      </p:grpSp>
      <p:grpSp>
        <p:nvGrpSpPr>
          <p:cNvPr id="17" name="Group 16">
            <a:extLst>
              <a:ext uri="{FF2B5EF4-FFF2-40B4-BE49-F238E27FC236}">
                <a16:creationId xmlns:a16="http://schemas.microsoft.com/office/drawing/2014/main" id="{21F0429D-5A04-40C3-BBC2-185BD5D8E938}"/>
              </a:ext>
            </a:extLst>
          </p:cNvPr>
          <p:cNvGrpSpPr/>
          <p:nvPr/>
        </p:nvGrpSpPr>
        <p:grpSpPr>
          <a:xfrm>
            <a:off x="12511167" y="0"/>
            <a:ext cx="1662034" cy="791302"/>
            <a:chOff x="5596629" y="2510527"/>
            <a:chExt cx="563725" cy="226271"/>
          </a:xfrm>
        </p:grpSpPr>
        <p:sp>
          <p:nvSpPr>
            <p:cNvPr id="18" name="Arrow: Chevron 73">
              <a:extLst>
                <a:ext uri="{FF2B5EF4-FFF2-40B4-BE49-F238E27FC236}">
                  <a16:creationId xmlns:a16="http://schemas.microsoft.com/office/drawing/2014/main" id="{1626C925-68C0-4722-A4DA-3E5C532B1BEA}"/>
                </a:ext>
              </a:extLst>
            </p:cNvPr>
            <p:cNvSpPr/>
            <p:nvPr/>
          </p:nvSpPr>
          <p:spPr>
            <a:xfrm>
              <a:off x="5596629" y="2536755"/>
              <a:ext cx="563725" cy="200043"/>
            </a:xfrm>
            <a:prstGeom prst="chevron">
              <a:avLst/>
            </a:prstGeom>
            <a:solidFill>
              <a:schemeClr val="accent4">
                <a:lumMod val="50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endParaRPr lang="en-US" sz="482">
                <a:solidFill>
                  <a:schemeClr val="tx1"/>
                </a:solidFill>
              </a:endParaRPr>
            </a:p>
          </p:txBody>
        </p:sp>
        <p:sp>
          <p:nvSpPr>
            <p:cNvPr id="19" name="Arrow: Chevron 74">
              <a:extLst>
                <a:ext uri="{FF2B5EF4-FFF2-40B4-BE49-F238E27FC236}">
                  <a16:creationId xmlns:a16="http://schemas.microsoft.com/office/drawing/2014/main" id="{938538BC-1EAB-412E-BB22-C6DBA9AC1479}"/>
                </a:ext>
              </a:extLst>
            </p:cNvPr>
            <p:cNvSpPr/>
            <p:nvPr/>
          </p:nvSpPr>
          <p:spPr>
            <a:xfrm>
              <a:off x="5596629" y="2510527"/>
              <a:ext cx="563725" cy="200043"/>
            </a:xfrm>
            <a:prstGeom prst="chevron">
              <a:avLst/>
            </a:prstGeom>
            <a:solidFill>
              <a:schemeClr val="accent4"/>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493" tIns="12247" rIns="24493" bIns="12247" numCol="1" spcCol="0" rtlCol="0" fromWordArt="0" anchor="ctr" anchorCtr="0" forceAA="0" compatLnSpc="1">
              <a:prstTxWarp prst="textNoShape">
                <a:avLst/>
              </a:prstTxWarp>
              <a:noAutofit/>
            </a:bodyPr>
            <a:lstStyle/>
            <a:p>
              <a:pPr algn="ctr"/>
              <a:r>
                <a:rPr lang="en-US" sz="1400" b="1" dirty="0" smtClean="0">
                  <a:solidFill>
                    <a:schemeClr val="tx1"/>
                  </a:solidFill>
                  <a:hlinkClick r:id="rId10" action="ppaction://hlinksldjump"/>
                </a:rPr>
                <a:t>Suggestions</a:t>
              </a:r>
              <a:endParaRPr lang="en-US" sz="1400" b="1" dirty="0">
                <a:solidFill>
                  <a:schemeClr val="tx1"/>
                </a:solidFill>
              </a:endParaRPr>
            </a:p>
          </p:txBody>
        </p:sp>
      </p:grpSp>
      <p:cxnSp>
        <p:nvCxnSpPr>
          <p:cNvPr id="52" name="Straight Connector 51">
            <a:extLst>
              <a:ext uri="{FF2B5EF4-FFF2-40B4-BE49-F238E27FC236}">
                <a16:creationId xmlns:a16="http://schemas.microsoft.com/office/drawing/2014/main" id="{05233120-BDD6-4B60-9152-BC214044B9CE}"/>
              </a:ext>
            </a:extLst>
          </p:cNvPr>
          <p:cNvCxnSpPr>
            <a:cxnSpLocks/>
          </p:cNvCxnSpPr>
          <p:nvPr/>
        </p:nvCxnSpPr>
        <p:spPr>
          <a:xfrm>
            <a:off x="706072" y="1171959"/>
            <a:ext cx="0" cy="639908"/>
          </a:xfrm>
          <a:prstGeom prst="line">
            <a:avLst/>
          </a:prstGeom>
          <a:ln>
            <a:solidFill>
              <a:srgbClr val="FF0000"/>
            </a:solidFill>
            <a:headEnd type="none" w="med" len="med"/>
            <a:tailEnd type="none" w="med" len="med"/>
          </a:ln>
          <a:effectLst>
            <a:glow rad="63500">
              <a:srgbClr val="FF0000"/>
            </a:glow>
            <a:outerShdw blurRad="50800" dist="50800" dir="5400000" sx="104000" sy="104000" algn="ctr" rotWithShape="0">
              <a:srgbClr val="000000">
                <a:alpha val="43137"/>
              </a:srgbClr>
            </a:outerShdw>
          </a:effectLst>
        </p:spPr>
        <p:style>
          <a:lnRef idx="1">
            <a:schemeClr val="accent2"/>
          </a:lnRef>
          <a:fillRef idx="0">
            <a:schemeClr val="accent2"/>
          </a:fillRef>
          <a:effectRef idx="0">
            <a:schemeClr val="accent2"/>
          </a:effectRef>
          <a:fontRef idx="minor">
            <a:schemeClr val="tx1"/>
          </a:fontRef>
        </p:style>
      </p:cxnSp>
      <p:sp>
        <p:nvSpPr>
          <p:cNvPr id="2" name="TextBox 1"/>
          <p:cNvSpPr txBox="1"/>
          <p:nvPr/>
        </p:nvSpPr>
        <p:spPr>
          <a:xfrm>
            <a:off x="811277" y="1171959"/>
            <a:ext cx="9551846" cy="584775"/>
          </a:xfrm>
          <a:prstGeom prst="rect">
            <a:avLst/>
          </a:prstGeom>
          <a:noFill/>
        </p:spPr>
        <p:txBody>
          <a:bodyPr wrap="none" rtlCol="0">
            <a:spAutoFit/>
          </a:bodyPr>
          <a:lstStyle/>
          <a:p>
            <a:r>
              <a:rPr lang="en-US" sz="3200" b="1" dirty="0" smtClean="0">
                <a:latin typeface="Arial Rounded MT Bold" panose="020F0704030504030204" pitchFamily="34" charset="0"/>
              </a:rPr>
              <a:t>TRINITY Institute of Professional Studies (TIPS)</a:t>
            </a:r>
            <a:endParaRPr lang="en-US" sz="3200" b="1" dirty="0">
              <a:latin typeface="Arial Rounded MT Bold" panose="020F0704030504030204" pitchFamily="34" charset="0"/>
            </a:endParaRPr>
          </a:p>
        </p:txBody>
      </p:sp>
      <p:sp>
        <p:nvSpPr>
          <p:cNvPr id="7" name="Content Placeholder 6"/>
          <p:cNvSpPr>
            <a:spLocks noGrp="1"/>
          </p:cNvSpPr>
          <p:nvPr>
            <p:ph idx="1"/>
          </p:nvPr>
        </p:nvSpPr>
        <p:spPr>
          <a:xfrm>
            <a:off x="933417" y="2137392"/>
            <a:ext cx="12224385" cy="4351338"/>
          </a:xfrm>
        </p:spPr>
        <p:txBody>
          <a:bodyPr>
            <a:normAutofit fontScale="55000" lnSpcReduction="20000"/>
          </a:bodyPr>
          <a:lstStyle/>
          <a:p>
            <a:pPr marL="0" indent="0" algn="just">
              <a:lnSpc>
                <a:spcPct val="120000"/>
              </a:lnSpc>
              <a:buNone/>
            </a:pPr>
            <a:r>
              <a:rPr lang="en-US" b="1" dirty="0" smtClean="0">
                <a:latin typeface="Segoe UI" panose="020B0502040204020203" pitchFamily="34" charset="0"/>
                <a:cs typeface="Segoe UI" panose="020B0502040204020203" pitchFamily="34" charset="0"/>
              </a:rPr>
              <a:t>T</a:t>
            </a:r>
            <a:r>
              <a:rPr lang="en-US" dirty="0" smtClean="0">
                <a:latin typeface="Segoe UI" panose="020B0502040204020203" pitchFamily="34" charset="0"/>
                <a:cs typeface="Segoe UI" panose="020B0502040204020203" pitchFamily="34" charset="0"/>
              </a:rPr>
              <a:t> -        Talented</a:t>
            </a:r>
          </a:p>
          <a:p>
            <a:pPr marL="0" indent="0" algn="just">
              <a:lnSpc>
                <a:spcPct val="120000"/>
              </a:lnSpc>
              <a:buNone/>
            </a:pPr>
            <a:r>
              <a:rPr lang="en-US" b="1" dirty="0" smtClean="0">
                <a:latin typeface="Segoe UI" panose="020B0502040204020203" pitchFamily="34" charset="0"/>
                <a:cs typeface="Segoe UI" panose="020B0502040204020203" pitchFamily="34" charset="0"/>
              </a:rPr>
              <a:t>R</a:t>
            </a:r>
            <a:r>
              <a:rPr lang="en-US" dirty="0" smtClean="0">
                <a:latin typeface="Segoe UI" panose="020B0502040204020203" pitchFamily="34" charset="0"/>
                <a:cs typeface="Segoe UI" panose="020B0502040204020203" pitchFamily="34" charset="0"/>
              </a:rPr>
              <a:t> -        Rational</a:t>
            </a:r>
          </a:p>
          <a:p>
            <a:pPr marL="0" indent="0" algn="just">
              <a:lnSpc>
                <a:spcPct val="120000"/>
              </a:lnSpc>
              <a:buNone/>
            </a:pPr>
            <a:r>
              <a:rPr lang="en-US" dirty="0" smtClean="0">
                <a:latin typeface="Segoe UI" panose="020B0502040204020203" pitchFamily="34" charset="0"/>
                <a:cs typeface="Segoe UI" panose="020B0502040204020203" pitchFamily="34" charset="0"/>
              </a:rPr>
              <a:t> </a:t>
            </a:r>
            <a:r>
              <a:rPr lang="en-US" b="1" dirty="0" smtClean="0">
                <a:latin typeface="Segoe UI" panose="020B0502040204020203" pitchFamily="34" charset="0"/>
                <a:cs typeface="Segoe UI" panose="020B0502040204020203" pitchFamily="34" charset="0"/>
              </a:rPr>
              <a:t>I</a:t>
            </a:r>
            <a:r>
              <a:rPr lang="en-US" dirty="0" smtClean="0">
                <a:latin typeface="Segoe UI" panose="020B0502040204020203" pitchFamily="34" charset="0"/>
                <a:cs typeface="Segoe UI" panose="020B0502040204020203" pitchFamily="34" charset="0"/>
              </a:rPr>
              <a:t> -        Industrious</a:t>
            </a:r>
          </a:p>
          <a:p>
            <a:pPr marL="0" indent="0" algn="just">
              <a:lnSpc>
                <a:spcPct val="120000"/>
              </a:lnSpc>
              <a:buNone/>
            </a:pPr>
            <a:r>
              <a:rPr lang="en-US" b="1" dirty="0" smtClean="0">
                <a:latin typeface="Segoe UI" panose="020B0502040204020203" pitchFamily="34" charset="0"/>
                <a:cs typeface="Segoe UI" panose="020B0502040204020203" pitchFamily="34" charset="0"/>
              </a:rPr>
              <a:t>N </a:t>
            </a:r>
            <a:r>
              <a:rPr lang="en-US" dirty="0" smtClean="0">
                <a:latin typeface="Segoe UI" panose="020B0502040204020203" pitchFamily="34" charset="0"/>
                <a:cs typeface="Segoe UI" panose="020B0502040204020203" pitchFamily="34" charset="0"/>
              </a:rPr>
              <a:t>-       Newsmakers</a:t>
            </a:r>
          </a:p>
          <a:p>
            <a:pPr marL="0" indent="0" algn="just">
              <a:lnSpc>
                <a:spcPct val="120000"/>
              </a:lnSpc>
              <a:buNone/>
            </a:pPr>
            <a:r>
              <a:rPr lang="en-US" b="1" dirty="0" smtClean="0">
                <a:latin typeface="Segoe UI" panose="020B0502040204020203" pitchFamily="34" charset="0"/>
                <a:cs typeface="Segoe UI" panose="020B0502040204020203" pitchFamily="34" charset="0"/>
              </a:rPr>
              <a:t> I</a:t>
            </a:r>
            <a:r>
              <a:rPr lang="en-US" dirty="0" smtClean="0">
                <a:latin typeface="Segoe UI" panose="020B0502040204020203" pitchFamily="34" charset="0"/>
                <a:cs typeface="Segoe UI" panose="020B0502040204020203" pitchFamily="34" charset="0"/>
              </a:rPr>
              <a:t> -        Innovative</a:t>
            </a:r>
          </a:p>
          <a:p>
            <a:pPr marL="0" indent="0" algn="just">
              <a:lnSpc>
                <a:spcPct val="120000"/>
              </a:lnSpc>
              <a:buNone/>
            </a:pPr>
            <a:r>
              <a:rPr lang="en-US" dirty="0" smtClean="0">
                <a:latin typeface="Segoe UI" panose="020B0502040204020203" pitchFamily="34" charset="0"/>
                <a:cs typeface="Segoe UI" panose="020B0502040204020203" pitchFamily="34" charset="0"/>
              </a:rPr>
              <a:t> </a:t>
            </a:r>
            <a:r>
              <a:rPr lang="en-US" b="1" dirty="0" smtClean="0">
                <a:latin typeface="Segoe UI" panose="020B0502040204020203" pitchFamily="34" charset="0"/>
                <a:cs typeface="Segoe UI" panose="020B0502040204020203" pitchFamily="34" charset="0"/>
              </a:rPr>
              <a:t>T</a:t>
            </a:r>
            <a:r>
              <a:rPr lang="en-US" dirty="0" smtClean="0">
                <a:latin typeface="Segoe UI" panose="020B0502040204020203" pitchFamily="34" charset="0"/>
                <a:cs typeface="Segoe UI" panose="020B0502040204020203" pitchFamily="34" charset="0"/>
              </a:rPr>
              <a:t> -       Technocrats</a:t>
            </a:r>
          </a:p>
          <a:p>
            <a:pPr marL="0" indent="0" algn="just">
              <a:lnSpc>
                <a:spcPct val="120000"/>
              </a:lnSpc>
              <a:buNone/>
            </a:pPr>
            <a:r>
              <a:rPr lang="en-US" dirty="0" smtClean="0">
                <a:latin typeface="Segoe UI" panose="020B0502040204020203" pitchFamily="34" charset="0"/>
                <a:cs typeface="Segoe UI" panose="020B0502040204020203" pitchFamily="34" charset="0"/>
              </a:rPr>
              <a:t> </a:t>
            </a:r>
            <a:r>
              <a:rPr lang="en-US" b="1" dirty="0" smtClean="0">
                <a:latin typeface="Segoe UI" panose="020B0502040204020203" pitchFamily="34" charset="0"/>
                <a:cs typeface="Segoe UI" panose="020B0502040204020203" pitchFamily="34" charset="0"/>
              </a:rPr>
              <a:t>Y</a:t>
            </a:r>
            <a:r>
              <a:rPr lang="en-US" dirty="0" smtClean="0">
                <a:latin typeface="Segoe UI" panose="020B0502040204020203" pitchFamily="34" charset="0"/>
                <a:cs typeface="Segoe UI" panose="020B0502040204020203" pitchFamily="34" charset="0"/>
              </a:rPr>
              <a:t> -       Yielding</a:t>
            </a:r>
          </a:p>
          <a:p>
            <a:pPr marL="0" indent="0" algn="just">
              <a:lnSpc>
                <a:spcPct val="120000"/>
              </a:lnSpc>
              <a:buNone/>
            </a:pPr>
            <a:endParaRPr lang="en-US" dirty="0" smtClean="0">
              <a:latin typeface="Segoe UI" panose="020B0502040204020203" pitchFamily="34" charset="0"/>
              <a:cs typeface="Segoe UI" panose="020B0502040204020203" pitchFamily="34" charset="0"/>
            </a:endParaRPr>
          </a:p>
          <a:p>
            <a:pPr algn="just">
              <a:lnSpc>
                <a:spcPct val="120000"/>
              </a:lnSpc>
            </a:pPr>
            <a:r>
              <a:rPr lang="en-US" dirty="0" smtClean="0">
                <a:latin typeface="Segoe UI" panose="020B0502040204020203" pitchFamily="34" charset="0"/>
                <a:cs typeface="Segoe UI" panose="020B0502040204020203" pitchFamily="34" charset="0"/>
              </a:rPr>
              <a:t>At TIPS, we render the illuminant light to enlighten the future prospects of future technocrats, journos, administrators and other such professionals in the real competitive world.  For this, we provide all encompassing and all empowering education with the right mix of scholastic &amp; co-scholastic activities rendered through effective teaching methodology imparted by dedicated and highly qualified faculty under the able guidance of the perseverant management.</a:t>
            </a:r>
          </a:p>
        </p:txBody>
      </p:sp>
      <p:pic>
        <p:nvPicPr>
          <p:cNvPr id="2050" name="Picture 2" descr="Image result for Trinity institute of professional studies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63123" y="1171959"/>
            <a:ext cx="1510252" cy="157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145343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00000"/>
      </a:hlink>
      <a:folHlink>
        <a:srgbClr val="0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21565</TotalTime>
  <Words>5064</Words>
  <Application>Microsoft Office PowerPoint</Application>
  <PresentationFormat>Custom</PresentationFormat>
  <Paragraphs>1189</Paragraphs>
  <Slides>79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Arial Rounded MT Bold</vt:lpstr>
      <vt:lpstr>Calibri</vt:lpstr>
      <vt:lpstr>Calibri Light</vt:lpstr>
      <vt:lpstr>Segoe UI</vt:lpstr>
      <vt:lpstr>Office Theme</vt:lpstr>
      <vt:lpstr>Digital Advertising Landscape Analysis  of Higher Education  (A case of New Delhi Institute of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mohak sehgal</dc:creator>
  <cp:lastModifiedBy>mohak sehgal</cp:lastModifiedBy>
  <cp:revision>247</cp:revision>
  <dcterms:created xsi:type="dcterms:W3CDTF">2019-02-01T12:44:10Z</dcterms:created>
  <dcterms:modified xsi:type="dcterms:W3CDTF">2019-03-14T02:03:37Z</dcterms:modified>
</cp:coreProperties>
</file>